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8" r:id="rId3"/>
    <p:sldId id="259" r:id="rId4"/>
    <p:sldId id="260" r:id="rId5"/>
    <p:sldId id="261" r:id="rId6"/>
    <p:sldId id="263" r:id="rId7"/>
    <p:sldId id="262" r:id="rId8"/>
    <p:sldId id="264" r:id="rId9"/>
    <p:sldId id="266" r:id="rId10"/>
    <p:sldId id="267" r:id="rId11"/>
    <p:sldId id="269" r:id="rId12"/>
    <p:sldId id="270" r:id="rId13"/>
    <p:sldId id="272" r:id="rId14"/>
    <p:sldId id="275" r:id="rId15"/>
    <p:sldId id="273" r:id="rId16"/>
    <p:sldId id="274"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90" r:id="rId31"/>
    <p:sldId id="289" r:id="rId32"/>
    <p:sldId id="40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57" autoAdjust="0"/>
  </p:normalViewPr>
  <p:slideViewPr>
    <p:cSldViewPr>
      <p:cViewPr varScale="1">
        <p:scale>
          <a:sx n="81" d="100"/>
          <a:sy n="81" d="100"/>
        </p:scale>
        <p:origin x="1498"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537C70-8EF0-4DE2-9BD9-E4085198F97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89530B0-B757-415E-8FBA-999901B3090B}">
      <dgm:prSet/>
      <dgm:spPr/>
      <dgm:t>
        <a:bodyPr/>
        <a:lstStyle/>
        <a:p>
          <a:pPr rtl="0"/>
          <a:r>
            <a:rPr lang="en-US" dirty="0"/>
            <a:t>HAND PICKING</a:t>
          </a:r>
        </a:p>
      </dgm:t>
    </dgm:pt>
    <dgm:pt modelId="{6360FBC1-D32E-4F10-8C88-B6DA8969DC91}" type="parTrans" cxnId="{CD72FC06-B9CA-4D91-8219-22EB42D243EB}">
      <dgm:prSet/>
      <dgm:spPr/>
      <dgm:t>
        <a:bodyPr/>
        <a:lstStyle/>
        <a:p>
          <a:endParaRPr lang="en-US"/>
        </a:p>
      </dgm:t>
    </dgm:pt>
    <dgm:pt modelId="{7BF5B717-BDEE-48E3-BB7A-7356097DDB85}" type="sibTrans" cxnId="{CD72FC06-B9CA-4D91-8219-22EB42D243EB}">
      <dgm:prSet/>
      <dgm:spPr/>
      <dgm:t>
        <a:bodyPr/>
        <a:lstStyle/>
        <a:p>
          <a:endParaRPr lang="en-US"/>
        </a:p>
      </dgm:t>
    </dgm:pt>
    <dgm:pt modelId="{61BE1026-51EA-41B4-9CCE-3838C88A4DA9}" type="pres">
      <dgm:prSet presAssocID="{94537C70-8EF0-4DE2-9BD9-E4085198F97C}" presName="linear" presStyleCnt="0">
        <dgm:presLayoutVars>
          <dgm:animLvl val="lvl"/>
          <dgm:resizeHandles val="exact"/>
        </dgm:presLayoutVars>
      </dgm:prSet>
      <dgm:spPr/>
    </dgm:pt>
    <dgm:pt modelId="{4F404495-5344-44AB-A817-C9B61C9DC7D2}" type="pres">
      <dgm:prSet presAssocID="{489530B0-B757-415E-8FBA-999901B3090B}" presName="parentText" presStyleLbl="node1" presStyleIdx="0" presStyleCnt="1">
        <dgm:presLayoutVars>
          <dgm:chMax val="0"/>
          <dgm:bulletEnabled val="1"/>
        </dgm:presLayoutVars>
      </dgm:prSet>
      <dgm:spPr/>
    </dgm:pt>
  </dgm:ptLst>
  <dgm:cxnLst>
    <dgm:cxn modelId="{349FDA04-79C7-423D-A83C-EC7FFF9A36D6}" type="presOf" srcId="{94537C70-8EF0-4DE2-9BD9-E4085198F97C}" destId="{61BE1026-51EA-41B4-9CCE-3838C88A4DA9}" srcOrd="0" destOrd="0" presId="urn:microsoft.com/office/officeart/2005/8/layout/vList2"/>
    <dgm:cxn modelId="{CD72FC06-B9CA-4D91-8219-22EB42D243EB}" srcId="{94537C70-8EF0-4DE2-9BD9-E4085198F97C}" destId="{489530B0-B757-415E-8FBA-999901B3090B}" srcOrd="0" destOrd="0" parTransId="{6360FBC1-D32E-4F10-8C88-B6DA8969DC91}" sibTransId="{7BF5B717-BDEE-48E3-BB7A-7356097DDB85}"/>
    <dgm:cxn modelId="{57BC60B3-C545-47B1-9AB2-AD668E60E20D}" type="presOf" srcId="{489530B0-B757-415E-8FBA-999901B3090B}" destId="{4F404495-5344-44AB-A817-C9B61C9DC7D2}" srcOrd="0" destOrd="0" presId="urn:microsoft.com/office/officeart/2005/8/layout/vList2"/>
    <dgm:cxn modelId="{1AD5EFDE-7891-4C68-BC16-F09F60ECD440}" type="presParOf" srcId="{61BE1026-51EA-41B4-9CCE-3838C88A4DA9}" destId="{4F404495-5344-44AB-A817-C9B61C9DC7D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1383F3F-63E3-4169-BBF0-4935D6FBC60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ED7258BB-D470-44CD-A0AC-E363A90C0A37}">
      <dgm:prSet/>
      <dgm:spPr/>
      <dgm:t>
        <a:bodyPr/>
        <a:lstStyle/>
        <a:p>
          <a:r>
            <a:rPr lang="en-US"/>
            <a:t>SALT IN SHALLOW PITS</a:t>
          </a:r>
          <a:endParaRPr lang="en-IN"/>
        </a:p>
      </dgm:t>
    </dgm:pt>
    <dgm:pt modelId="{93087A3B-B227-4070-A8EB-754DDBA26B8E}" type="parTrans" cxnId="{9176CD08-C910-4C17-9323-5197772E175F}">
      <dgm:prSet/>
      <dgm:spPr/>
      <dgm:t>
        <a:bodyPr/>
        <a:lstStyle/>
        <a:p>
          <a:endParaRPr lang="en-IN"/>
        </a:p>
      </dgm:t>
    </dgm:pt>
    <dgm:pt modelId="{2B9619B5-EA1E-4A23-9905-A1F82096D1EE}" type="sibTrans" cxnId="{9176CD08-C910-4C17-9323-5197772E175F}">
      <dgm:prSet/>
      <dgm:spPr/>
      <dgm:t>
        <a:bodyPr/>
        <a:lstStyle/>
        <a:p>
          <a:endParaRPr lang="en-IN"/>
        </a:p>
      </dgm:t>
    </dgm:pt>
    <dgm:pt modelId="{28E6E066-161D-400C-AE34-0E25C69D2491}" type="pres">
      <dgm:prSet presAssocID="{11383F3F-63E3-4169-BBF0-4935D6FBC606}" presName="linear" presStyleCnt="0">
        <dgm:presLayoutVars>
          <dgm:animLvl val="lvl"/>
          <dgm:resizeHandles val="exact"/>
        </dgm:presLayoutVars>
      </dgm:prSet>
      <dgm:spPr/>
    </dgm:pt>
    <dgm:pt modelId="{743EBBC6-2939-4918-BA25-8433E1E794E4}" type="pres">
      <dgm:prSet presAssocID="{ED7258BB-D470-44CD-A0AC-E363A90C0A37}" presName="parentText" presStyleLbl="node1" presStyleIdx="0" presStyleCnt="1">
        <dgm:presLayoutVars>
          <dgm:chMax val="0"/>
          <dgm:bulletEnabled val="1"/>
        </dgm:presLayoutVars>
      </dgm:prSet>
      <dgm:spPr/>
    </dgm:pt>
  </dgm:ptLst>
  <dgm:cxnLst>
    <dgm:cxn modelId="{9176CD08-C910-4C17-9323-5197772E175F}" srcId="{11383F3F-63E3-4169-BBF0-4935D6FBC606}" destId="{ED7258BB-D470-44CD-A0AC-E363A90C0A37}" srcOrd="0" destOrd="0" parTransId="{93087A3B-B227-4070-A8EB-754DDBA26B8E}" sibTransId="{2B9619B5-EA1E-4A23-9905-A1F82096D1EE}"/>
    <dgm:cxn modelId="{96441945-DCD7-4B0A-B8C6-417CCFDA5F0C}" type="presOf" srcId="{11383F3F-63E3-4169-BBF0-4935D6FBC606}" destId="{28E6E066-161D-400C-AE34-0E25C69D2491}" srcOrd="0" destOrd="0" presId="urn:microsoft.com/office/officeart/2005/8/layout/vList2"/>
    <dgm:cxn modelId="{F1D7B94A-84C8-4F46-A56B-11E0F840D412}" type="presOf" srcId="{ED7258BB-D470-44CD-A0AC-E363A90C0A37}" destId="{743EBBC6-2939-4918-BA25-8433E1E794E4}" srcOrd="0" destOrd="0" presId="urn:microsoft.com/office/officeart/2005/8/layout/vList2"/>
    <dgm:cxn modelId="{3704DDE8-637C-461B-B2E4-6EC3489A2A79}" type="presParOf" srcId="{28E6E066-161D-400C-AE34-0E25C69D2491}" destId="{743EBBC6-2939-4918-BA25-8433E1E794E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4DF06EB-DC1E-4B39-AF0F-2F0C87CAD99D}"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US"/>
        </a:p>
      </dgm:t>
    </dgm:pt>
    <dgm:pt modelId="{892E2A4F-52B0-4AF3-90CC-9AFC533E33A8}">
      <dgm:prSet/>
      <dgm:spPr/>
      <dgm:t>
        <a:bodyPr/>
        <a:lstStyle/>
        <a:p>
          <a:pPr rtl="0"/>
          <a:r>
            <a:rPr lang="en-US" dirty="0"/>
            <a:t>CONDENSATION</a:t>
          </a:r>
        </a:p>
      </dgm:t>
    </dgm:pt>
    <dgm:pt modelId="{0A3E796A-A1F8-4EC8-82B0-82B594144AB0}" type="parTrans" cxnId="{B50F522D-4259-4DCD-A943-35D7D319E38F}">
      <dgm:prSet/>
      <dgm:spPr/>
      <dgm:t>
        <a:bodyPr/>
        <a:lstStyle/>
        <a:p>
          <a:endParaRPr lang="en-US"/>
        </a:p>
      </dgm:t>
    </dgm:pt>
    <dgm:pt modelId="{EA866C39-8BD3-4171-9EC9-AFB83E3E0AB2}" type="sibTrans" cxnId="{B50F522D-4259-4DCD-A943-35D7D319E38F}">
      <dgm:prSet/>
      <dgm:spPr/>
      <dgm:t>
        <a:bodyPr/>
        <a:lstStyle/>
        <a:p>
          <a:endParaRPr lang="en-US"/>
        </a:p>
      </dgm:t>
    </dgm:pt>
    <dgm:pt modelId="{1BCB9B7C-FC99-435F-8A22-8D5CE8620232}" type="pres">
      <dgm:prSet presAssocID="{34DF06EB-DC1E-4B39-AF0F-2F0C87CAD99D}" presName="linear" presStyleCnt="0">
        <dgm:presLayoutVars>
          <dgm:animLvl val="lvl"/>
          <dgm:resizeHandles val="exact"/>
        </dgm:presLayoutVars>
      </dgm:prSet>
      <dgm:spPr/>
    </dgm:pt>
    <dgm:pt modelId="{82E07ADA-A6C3-473F-AC6A-F17BBE7B8A2B}" type="pres">
      <dgm:prSet presAssocID="{892E2A4F-52B0-4AF3-90CC-9AFC533E33A8}" presName="parentText" presStyleLbl="node1" presStyleIdx="0" presStyleCnt="1">
        <dgm:presLayoutVars>
          <dgm:chMax val="0"/>
          <dgm:bulletEnabled val="1"/>
        </dgm:presLayoutVars>
      </dgm:prSet>
      <dgm:spPr/>
    </dgm:pt>
  </dgm:ptLst>
  <dgm:cxnLst>
    <dgm:cxn modelId="{B50F522D-4259-4DCD-A943-35D7D319E38F}" srcId="{34DF06EB-DC1E-4B39-AF0F-2F0C87CAD99D}" destId="{892E2A4F-52B0-4AF3-90CC-9AFC533E33A8}" srcOrd="0" destOrd="0" parTransId="{0A3E796A-A1F8-4EC8-82B0-82B594144AB0}" sibTransId="{EA866C39-8BD3-4171-9EC9-AFB83E3E0AB2}"/>
    <dgm:cxn modelId="{4CC31465-878C-446A-B583-C290C9B5EB0C}" type="presOf" srcId="{34DF06EB-DC1E-4B39-AF0F-2F0C87CAD99D}" destId="{1BCB9B7C-FC99-435F-8A22-8D5CE8620232}" srcOrd="0" destOrd="0" presId="urn:microsoft.com/office/officeart/2005/8/layout/vList2"/>
    <dgm:cxn modelId="{2ED4E498-D492-453E-9142-8E3DA609CD2F}" type="presOf" srcId="{892E2A4F-52B0-4AF3-90CC-9AFC533E33A8}" destId="{82E07ADA-A6C3-473F-AC6A-F17BBE7B8A2B}" srcOrd="0" destOrd="0" presId="urn:microsoft.com/office/officeart/2005/8/layout/vList2"/>
    <dgm:cxn modelId="{14276248-FA98-4D3D-BC9B-9218FC445835}" type="presParOf" srcId="{1BCB9B7C-FC99-435F-8A22-8D5CE8620232}" destId="{82E07ADA-A6C3-473F-AC6A-F17BBE7B8A2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384B00E-C326-47BA-BEDB-259D6176209B}"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IN"/>
        </a:p>
      </dgm:t>
    </dgm:pt>
    <dgm:pt modelId="{FD8E1344-04B7-4C4D-9B16-DAF6FBFEAFD4}">
      <dgm:prSet/>
      <dgm:spPr/>
      <dgm:t>
        <a:bodyPr/>
        <a:lstStyle/>
        <a:p>
          <a:pPr algn="ctr"/>
          <a:r>
            <a:rPr lang="en-US" dirty="0"/>
            <a:t>SEDIMENTATION</a:t>
          </a:r>
          <a:endParaRPr lang="en-IN" dirty="0"/>
        </a:p>
      </dgm:t>
    </dgm:pt>
    <dgm:pt modelId="{2D9477B7-0BE8-47FA-A8EA-0BA22B5BD587}" type="parTrans" cxnId="{2A198E69-5065-42B8-924E-434B3D6245D5}">
      <dgm:prSet/>
      <dgm:spPr/>
      <dgm:t>
        <a:bodyPr/>
        <a:lstStyle/>
        <a:p>
          <a:endParaRPr lang="en-IN"/>
        </a:p>
      </dgm:t>
    </dgm:pt>
    <dgm:pt modelId="{A75EF429-6017-4158-80D5-7AA138221FCE}" type="sibTrans" cxnId="{2A198E69-5065-42B8-924E-434B3D6245D5}">
      <dgm:prSet/>
      <dgm:spPr/>
      <dgm:t>
        <a:bodyPr/>
        <a:lstStyle/>
        <a:p>
          <a:endParaRPr lang="en-IN"/>
        </a:p>
      </dgm:t>
    </dgm:pt>
    <dgm:pt modelId="{5EF9AFED-5831-4900-99D6-2A20D25A16A5}" type="pres">
      <dgm:prSet presAssocID="{B384B00E-C326-47BA-BEDB-259D6176209B}" presName="linear" presStyleCnt="0">
        <dgm:presLayoutVars>
          <dgm:animLvl val="lvl"/>
          <dgm:resizeHandles val="exact"/>
        </dgm:presLayoutVars>
      </dgm:prSet>
      <dgm:spPr/>
    </dgm:pt>
    <dgm:pt modelId="{48F39316-42A7-4C44-9295-D3B82743EF20}" type="pres">
      <dgm:prSet presAssocID="{FD8E1344-04B7-4C4D-9B16-DAF6FBFEAFD4}" presName="parentText" presStyleLbl="node1" presStyleIdx="0" presStyleCnt="1">
        <dgm:presLayoutVars>
          <dgm:chMax val="0"/>
          <dgm:bulletEnabled val="1"/>
        </dgm:presLayoutVars>
      </dgm:prSet>
      <dgm:spPr/>
    </dgm:pt>
  </dgm:ptLst>
  <dgm:cxnLst>
    <dgm:cxn modelId="{2A198E69-5065-42B8-924E-434B3D6245D5}" srcId="{B384B00E-C326-47BA-BEDB-259D6176209B}" destId="{FD8E1344-04B7-4C4D-9B16-DAF6FBFEAFD4}" srcOrd="0" destOrd="0" parTransId="{2D9477B7-0BE8-47FA-A8EA-0BA22B5BD587}" sibTransId="{A75EF429-6017-4158-80D5-7AA138221FCE}"/>
    <dgm:cxn modelId="{65526BD0-39E4-46AB-9CF4-8506482902F1}" type="presOf" srcId="{FD8E1344-04B7-4C4D-9B16-DAF6FBFEAFD4}" destId="{48F39316-42A7-4C44-9295-D3B82743EF20}" srcOrd="0" destOrd="0" presId="urn:microsoft.com/office/officeart/2005/8/layout/vList2"/>
    <dgm:cxn modelId="{EC95ACF2-6C04-40A0-8720-ACD56AB4FAA9}" type="presOf" srcId="{B384B00E-C326-47BA-BEDB-259D6176209B}" destId="{5EF9AFED-5831-4900-99D6-2A20D25A16A5}" srcOrd="0" destOrd="0" presId="urn:microsoft.com/office/officeart/2005/8/layout/vList2"/>
    <dgm:cxn modelId="{2C0A5B6E-C66C-4120-B916-3485B3886E47}" type="presParOf" srcId="{5EF9AFED-5831-4900-99D6-2A20D25A16A5}" destId="{48F39316-42A7-4C44-9295-D3B82743EF2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771C88C-AF46-4AB8-9FEE-C96F7CB5F7D5}"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IN"/>
        </a:p>
      </dgm:t>
    </dgm:pt>
    <dgm:pt modelId="{09FA1DE4-D858-4AE4-A9BC-DA6BCF0915A2}">
      <dgm:prSet/>
      <dgm:spPr/>
      <dgm:t>
        <a:bodyPr/>
        <a:lstStyle/>
        <a:p>
          <a:pPr algn="ctr"/>
          <a:r>
            <a:rPr lang="en-US" dirty="0"/>
            <a:t>DECANTATION</a:t>
          </a:r>
          <a:endParaRPr lang="en-IN" dirty="0"/>
        </a:p>
      </dgm:t>
    </dgm:pt>
    <dgm:pt modelId="{F5506110-CB36-436C-8060-14E0DF03B83D}" type="parTrans" cxnId="{2C061561-660C-48A8-8250-F561F5A51DDA}">
      <dgm:prSet/>
      <dgm:spPr/>
      <dgm:t>
        <a:bodyPr/>
        <a:lstStyle/>
        <a:p>
          <a:endParaRPr lang="en-IN"/>
        </a:p>
      </dgm:t>
    </dgm:pt>
    <dgm:pt modelId="{90FC0630-919C-44F5-A04D-30B67F4A2A08}" type="sibTrans" cxnId="{2C061561-660C-48A8-8250-F561F5A51DDA}">
      <dgm:prSet/>
      <dgm:spPr/>
      <dgm:t>
        <a:bodyPr/>
        <a:lstStyle/>
        <a:p>
          <a:endParaRPr lang="en-IN"/>
        </a:p>
      </dgm:t>
    </dgm:pt>
    <dgm:pt modelId="{9AD9C09D-FFC7-4158-8F13-B9793E9EC5CF}" type="pres">
      <dgm:prSet presAssocID="{0771C88C-AF46-4AB8-9FEE-C96F7CB5F7D5}" presName="linear" presStyleCnt="0">
        <dgm:presLayoutVars>
          <dgm:animLvl val="lvl"/>
          <dgm:resizeHandles val="exact"/>
        </dgm:presLayoutVars>
      </dgm:prSet>
      <dgm:spPr/>
    </dgm:pt>
    <dgm:pt modelId="{CFCB0FA0-9AED-4AE5-AAAD-C54BA191D80F}" type="pres">
      <dgm:prSet presAssocID="{09FA1DE4-D858-4AE4-A9BC-DA6BCF0915A2}" presName="parentText" presStyleLbl="node1" presStyleIdx="0" presStyleCnt="1">
        <dgm:presLayoutVars>
          <dgm:chMax val="0"/>
          <dgm:bulletEnabled val="1"/>
        </dgm:presLayoutVars>
      </dgm:prSet>
      <dgm:spPr/>
    </dgm:pt>
  </dgm:ptLst>
  <dgm:cxnLst>
    <dgm:cxn modelId="{2C061561-660C-48A8-8250-F561F5A51DDA}" srcId="{0771C88C-AF46-4AB8-9FEE-C96F7CB5F7D5}" destId="{09FA1DE4-D858-4AE4-A9BC-DA6BCF0915A2}" srcOrd="0" destOrd="0" parTransId="{F5506110-CB36-436C-8060-14E0DF03B83D}" sibTransId="{90FC0630-919C-44F5-A04D-30B67F4A2A08}"/>
    <dgm:cxn modelId="{8588B0DE-B00D-4345-851E-774A98E1B26B}" type="presOf" srcId="{0771C88C-AF46-4AB8-9FEE-C96F7CB5F7D5}" destId="{9AD9C09D-FFC7-4158-8F13-B9793E9EC5CF}" srcOrd="0" destOrd="0" presId="urn:microsoft.com/office/officeart/2005/8/layout/vList2"/>
    <dgm:cxn modelId="{5DD3DBF3-2026-4CD5-B7DC-2518E507CBDC}" type="presOf" srcId="{09FA1DE4-D858-4AE4-A9BC-DA6BCF0915A2}" destId="{CFCB0FA0-9AED-4AE5-AAAD-C54BA191D80F}" srcOrd="0" destOrd="0" presId="urn:microsoft.com/office/officeart/2005/8/layout/vList2"/>
    <dgm:cxn modelId="{226B3C9B-B6DA-4714-9AD8-9727E5AD2A56}" type="presParOf" srcId="{9AD9C09D-FFC7-4158-8F13-B9793E9EC5CF}" destId="{CFCB0FA0-9AED-4AE5-AAAD-C54BA191D80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1F68C4-D25F-497F-A4A7-A25D412A8EC5}"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IN"/>
        </a:p>
      </dgm:t>
    </dgm:pt>
    <dgm:pt modelId="{99B19FC3-8AEC-4A89-A608-801877D77311}">
      <dgm:prSet/>
      <dgm:spPr/>
      <dgm:t>
        <a:bodyPr/>
        <a:lstStyle/>
        <a:p>
          <a:pPr algn="ctr"/>
          <a:r>
            <a:rPr lang="en-US" dirty="0"/>
            <a:t>FILTRATION</a:t>
          </a:r>
          <a:endParaRPr lang="en-IN" dirty="0"/>
        </a:p>
      </dgm:t>
    </dgm:pt>
    <dgm:pt modelId="{9C73EF63-9F82-4A8C-912C-171F5613FD53}" type="parTrans" cxnId="{5FFE148F-C0DC-44EE-97B9-9A4FBA0BFA1A}">
      <dgm:prSet/>
      <dgm:spPr/>
      <dgm:t>
        <a:bodyPr/>
        <a:lstStyle/>
        <a:p>
          <a:endParaRPr lang="en-IN"/>
        </a:p>
      </dgm:t>
    </dgm:pt>
    <dgm:pt modelId="{5798C9E1-497F-447A-BD41-5901EE815CC2}" type="sibTrans" cxnId="{5FFE148F-C0DC-44EE-97B9-9A4FBA0BFA1A}">
      <dgm:prSet/>
      <dgm:spPr/>
      <dgm:t>
        <a:bodyPr/>
        <a:lstStyle/>
        <a:p>
          <a:endParaRPr lang="en-IN"/>
        </a:p>
      </dgm:t>
    </dgm:pt>
    <dgm:pt modelId="{7B6903EC-0EB9-4B26-A169-A8194475E6F7}" type="pres">
      <dgm:prSet presAssocID="{701F68C4-D25F-497F-A4A7-A25D412A8EC5}" presName="linear" presStyleCnt="0">
        <dgm:presLayoutVars>
          <dgm:animLvl val="lvl"/>
          <dgm:resizeHandles val="exact"/>
        </dgm:presLayoutVars>
      </dgm:prSet>
      <dgm:spPr/>
    </dgm:pt>
    <dgm:pt modelId="{76BE6627-E9C5-43B1-923E-53A3770BB66B}" type="pres">
      <dgm:prSet presAssocID="{99B19FC3-8AEC-4A89-A608-801877D77311}" presName="parentText" presStyleLbl="node1" presStyleIdx="0" presStyleCnt="1">
        <dgm:presLayoutVars>
          <dgm:chMax val="0"/>
          <dgm:bulletEnabled val="1"/>
        </dgm:presLayoutVars>
      </dgm:prSet>
      <dgm:spPr/>
    </dgm:pt>
  </dgm:ptLst>
  <dgm:cxnLst>
    <dgm:cxn modelId="{7F3F1905-2800-480A-8576-D86436F929E9}" type="presOf" srcId="{99B19FC3-8AEC-4A89-A608-801877D77311}" destId="{76BE6627-E9C5-43B1-923E-53A3770BB66B}" srcOrd="0" destOrd="0" presId="urn:microsoft.com/office/officeart/2005/8/layout/vList2"/>
    <dgm:cxn modelId="{5FFE148F-C0DC-44EE-97B9-9A4FBA0BFA1A}" srcId="{701F68C4-D25F-497F-A4A7-A25D412A8EC5}" destId="{99B19FC3-8AEC-4A89-A608-801877D77311}" srcOrd="0" destOrd="0" parTransId="{9C73EF63-9F82-4A8C-912C-171F5613FD53}" sibTransId="{5798C9E1-497F-447A-BD41-5901EE815CC2}"/>
    <dgm:cxn modelId="{08DED5F6-E297-4D1B-B85A-B2C5405F450A}" type="presOf" srcId="{701F68C4-D25F-497F-A4A7-A25D412A8EC5}" destId="{7B6903EC-0EB9-4B26-A169-A8194475E6F7}" srcOrd="0" destOrd="0" presId="urn:microsoft.com/office/officeart/2005/8/layout/vList2"/>
    <dgm:cxn modelId="{21153AB6-D9AE-46FA-A13C-F70F52DBD8C6}" type="presParOf" srcId="{7B6903EC-0EB9-4B26-A169-A8194475E6F7}" destId="{76BE6627-E9C5-43B1-923E-53A3770BB66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E064043-3E61-49E2-A2E7-2FE79E426061}"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IN"/>
        </a:p>
      </dgm:t>
    </dgm:pt>
    <dgm:pt modelId="{F4F61BD7-1176-4F63-BCF0-EE3F6686D028}">
      <dgm:prSet/>
      <dgm:spPr/>
      <dgm:t>
        <a:bodyPr/>
        <a:lstStyle/>
        <a:p>
          <a:r>
            <a:rPr lang="en-US" dirty="0"/>
            <a:t>FILTRATION DONE IN LAB</a:t>
          </a:r>
          <a:endParaRPr lang="en-IN" dirty="0"/>
        </a:p>
      </dgm:t>
    </dgm:pt>
    <dgm:pt modelId="{5B5459C4-C9D6-4C9A-B16F-A9E65928E8A8}" type="parTrans" cxnId="{3CBD613E-12E6-4A41-9B9B-CB37DB385B2E}">
      <dgm:prSet/>
      <dgm:spPr/>
      <dgm:t>
        <a:bodyPr/>
        <a:lstStyle/>
        <a:p>
          <a:endParaRPr lang="en-IN"/>
        </a:p>
      </dgm:t>
    </dgm:pt>
    <dgm:pt modelId="{737DD9CF-569B-4240-8FB2-2221809BE422}" type="sibTrans" cxnId="{3CBD613E-12E6-4A41-9B9B-CB37DB385B2E}">
      <dgm:prSet/>
      <dgm:spPr/>
      <dgm:t>
        <a:bodyPr/>
        <a:lstStyle/>
        <a:p>
          <a:endParaRPr lang="en-IN"/>
        </a:p>
      </dgm:t>
    </dgm:pt>
    <dgm:pt modelId="{947B3788-1F75-4EEE-8063-28BE7DC24A28}" type="pres">
      <dgm:prSet presAssocID="{FE064043-3E61-49E2-A2E7-2FE79E426061}" presName="linear" presStyleCnt="0">
        <dgm:presLayoutVars>
          <dgm:animLvl val="lvl"/>
          <dgm:resizeHandles val="exact"/>
        </dgm:presLayoutVars>
      </dgm:prSet>
      <dgm:spPr/>
    </dgm:pt>
    <dgm:pt modelId="{C451DBE8-8D41-4125-B24E-4E7DA08DC734}" type="pres">
      <dgm:prSet presAssocID="{F4F61BD7-1176-4F63-BCF0-EE3F6686D028}" presName="parentText" presStyleLbl="node1" presStyleIdx="0" presStyleCnt="1">
        <dgm:presLayoutVars>
          <dgm:chMax val="0"/>
          <dgm:bulletEnabled val="1"/>
        </dgm:presLayoutVars>
      </dgm:prSet>
      <dgm:spPr/>
    </dgm:pt>
  </dgm:ptLst>
  <dgm:cxnLst>
    <dgm:cxn modelId="{3CBD613E-12E6-4A41-9B9B-CB37DB385B2E}" srcId="{FE064043-3E61-49E2-A2E7-2FE79E426061}" destId="{F4F61BD7-1176-4F63-BCF0-EE3F6686D028}" srcOrd="0" destOrd="0" parTransId="{5B5459C4-C9D6-4C9A-B16F-A9E65928E8A8}" sibTransId="{737DD9CF-569B-4240-8FB2-2221809BE422}"/>
    <dgm:cxn modelId="{0DDA1E5D-0A78-4E11-B6E2-CE939D4EC07E}" type="presOf" srcId="{FE064043-3E61-49E2-A2E7-2FE79E426061}" destId="{947B3788-1F75-4EEE-8063-28BE7DC24A28}" srcOrd="0" destOrd="0" presId="urn:microsoft.com/office/officeart/2005/8/layout/vList2"/>
    <dgm:cxn modelId="{62BFAAD6-21D4-44DA-BEA6-E8F8AF263A1B}" type="presOf" srcId="{F4F61BD7-1176-4F63-BCF0-EE3F6686D028}" destId="{C451DBE8-8D41-4125-B24E-4E7DA08DC734}" srcOrd="0" destOrd="0" presId="urn:microsoft.com/office/officeart/2005/8/layout/vList2"/>
    <dgm:cxn modelId="{4898F6E6-2CC3-48A5-A2DF-CE66630CCAB4}" type="presParOf" srcId="{947B3788-1F75-4EEE-8063-28BE7DC24A28}" destId="{C451DBE8-8D41-4125-B24E-4E7DA08DC73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CA0EB1B-9A5C-4229-B337-40602F145F30}"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IN"/>
        </a:p>
      </dgm:t>
    </dgm:pt>
    <dgm:pt modelId="{DDE8502F-9C6E-4C68-BE16-E2B5BEC5F73D}">
      <dgm:prSet/>
      <dgm:spPr/>
      <dgm:t>
        <a:bodyPr/>
        <a:lstStyle/>
        <a:p>
          <a:r>
            <a:rPr lang="en-US"/>
            <a:t>USE OF MORE THAN ONE METHOD OF SEPARATION</a:t>
          </a:r>
          <a:endParaRPr lang="en-IN"/>
        </a:p>
      </dgm:t>
    </dgm:pt>
    <dgm:pt modelId="{03D14985-5161-4D5F-949D-83A5D23526DC}" type="parTrans" cxnId="{8E66FEB9-5FDD-46E4-AC51-494166759E8B}">
      <dgm:prSet/>
      <dgm:spPr/>
      <dgm:t>
        <a:bodyPr/>
        <a:lstStyle/>
        <a:p>
          <a:endParaRPr lang="en-IN"/>
        </a:p>
      </dgm:t>
    </dgm:pt>
    <dgm:pt modelId="{CBC77D92-97DA-45CA-96C5-EE30D81F6C2B}" type="sibTrans" cxnId="{8E66FEB9-5FDD-46E4-AC51-494166759E8B}">
      <dgm:prSet/>
      <dgm:spPr/>
      <dgm:t>
        <a:bodyPr/>
        <a:lstStyle/>
        <a:p>
          <a:endParaRPr lang="en-IN"/>
        </a:p>
      </dgm:t>
    </dgm:pt>
    <dgm:pt modelId="{F4A8A334-ED62-4026-AB49-0D2C21E2A549}" type="pres">
      <dgm:prSet presAssocID="{9CA0EB1B-9A5C-4229-B337-40602F145F30}" presName="linear" presStyleCnt="0">
        <dgm:presLayoutVars>
          <dgm:animLvl val="lvl"/>
          <dgm:resizeHandles val="exact"/>
        </dgm:presLayoutVars>
      </dgm:prSet>
      <dgm:spPr/>
    </dgm:pt>
    <dgm:pt modelId="{9E9F411F-F1FB-453D-BED9-2E174117DF8D}" type="pres">
      <dgm:prSet presAssocID="{DDE8502F-9C6E-4C68-BE16-E2B5BEC5F73D}" presName="parentText" presStyleLbl="node1" presStyleIdx="0" presStyleCnt="1">
        <dgm:presLayoutVars>
          <dgm:chMax val="0"/>
          <dgm:bulletEnabled val="1"/>
        </dgm:presLayoutVars>
      </dgm:prSet>
      <dgm:spPr/>
    </dgm:pt>
  </dgm:ptLst>
  <dgm:cxnLst>
    <dgm:cxn modelId="{41874259-72B7-443F-AC37-862870E6DE16}" type="presOf" srcId="{9CA0EB1B-9A5C-4229-B337-40602F145F30}" destId="{F4A8A334-ED62-4026-AB49-0D2C21E2A549}" srcOrd="0" destOrd="0" presId="urn:microsoft.com/office/officeart/2005/8/layout/vList2"/>
    <dgm:cxn modelId="{62066EB9-6EE1-4B2A-AC2A-E72830261687}" type="presOf" srcId="{DDE8502F-9C6E-4C68-BE16-E2B5BEC5F73D}" destId="{9E9F411F-F1FB-453D-BED9-2E174117DF8D}" srcOrd="0" destOrd="0" presId="urn:microsoft.com/office/officeart/2005/8/layout/vList2"/>
    <dgm:cxn modelId="{8E66FEB9-5FDD-46E4-AC51-494166759E8B}" srcId="{9CA0EB1B-9A5C-4229-B337-40602F145F30}" destId="{DDE8502F-9C6E-4C68-BE16-E2B5BEC5F73D}" srcOrd="0" destOrd="0" parTransId="{03D14985-5161-4D5F-949D-83A5D23526DC}" sibTransId="{CBC77D92-97DA-45CA-96C5-EE30D81F6C2B}"/>
    <dgm:cxn modelId="{F195D3B2-8CA3-4FC9-82AB-842402246879}" type="presParOf" srcId="{F4A8A334-ED62-4026-AB49-0D2C21E2A549}" destId="{9E9F411F-F1FB-453D-BED9-2E174117DF8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D473EE6-DFF2-43EA-94C2-78C1F2A41AB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089BB77F-7FCA-489A-A7D9-07A7B8CCF8CC}">
      <dgm:prSet/>
      <dgm:spPr/>
      <dgm:t>
        <a:bodyPr/>
        <a:lstStyle/>
        <a:p>
          <a:r>
            <a:rPr lang="en-US"/>
            <a:t>CAN WATER DISSOLVE ANY AMOUNT OF SUBSTANCE</a:t>
          </a:r>
          <a:endParaRPr lang="en-IN"/>
        </a:p>
      </dgm:t>
    </dgm:pt>
    <dgm:pt modelId="{9E64FB33-50C9-4D86-88DA-0BD15AC7ADD5}" type="parTrans" cxnId="{20BA01ED-9C6C-4087-9B93-68D2DEC2BAB8}">
      <dgm:prSet/>
      <dgm:spPr/>
      <dgm:t>
        <a:bodyPr/>
        <a:lstStyle/>
        <a:p>
          <a:endParaRPr lang="en-IN"/>
        </a:p>
      </dgm:t>
    </dgm:pt>
    <dgm:pt modelId="{D0625A0A-E383-4B81-9500-9E26971D4BF3}" type="sibTrans" cxnId="{20BA01ED-9C6C-4087-9B93-68D2DEC2BAB8}">
      <dgm:prSet/>
      <dgm:spPr/>
      <dgm:t>
        <a:bodyPr/>
        <a:lstStyle/>
        <a:p>
          <a:endParaRPr lang="en-IN"/>
        </a:p>
      </dgm:t>
    </dgm:pt>
    <dgm:pt modelId="{250E0413-74AC-461A-8FB4-DBC28CFA1BA4}" type="pres">
      <dgm:prSet presAssocID="{2D473EE6-DFF2-43EA-94C2-78C1F2A41AB7}" presName="linear" presStyleCnt="0">
        <dgm:presLayoutVars>
          <dgm:animLvl val="lvl"/>
          <dgm:resizeHandles val="exact"/>
        </dgm:presLayoutVars>
      </dgm:prSet>
      <dgm:spPr/>
    </dgm:pt>
    <dgm:pt modelId="{69DE67D7-58DB-41C1-9EF1-60D63FE7450B}" type="pres">
      <dgm:prSet presAssocID="{089BB77F-7FCA-489A-A7D9-07A7B8CCF8CC}" presName="parentText" presStyleLbl="node1" presStyleIdx="0" presStyleCnt="1">
        <dgm:presLayoutVars>
          <dgm:chMax val="0"/>
          <dgm:bulletEnabled val="1"/>
        </dgm:presLayoutVars>
      </dgm:prSet>
      <dgm:spPr/>
    </dgm:pt>
  </dgm:ptLst>
  <dgm:cxnLst>
    <dgm:cxn modelId="{134EF97C-1F0B-463D-BF63-845E40BFBDA2}" type="presOf" srcId="{2D473EE6-DFF2-43EA-94C2-78C1F2A41AB7}" destId="{250E0413-74AC-461A-8FB4-DBC28CFA1BA4}" srcOrd="0" destOrd="0" presId="urn:microsoft.com/office/officeart/2005/8/layout/vList2"/>
    <dgm:cxn modelId="{20BA01ED-9C6C-4087-9B93-68D2DEC2BAB8}" srcId="{2D473EE6-DFF2-43EA-94C2-78C1F2A41AB7}" destId="{089BB77F-7FCA-489A-A7D9-07A7B8CCF8CC}" srcOrd="0" destOrd="0" parTransId="{9E64FB33-50C9-4D86-88DA-0BD15AC7ADD5}" sibTransId="{D0625A0A-E383-4B81-9500-9E26971D4BF3}"/>
    <dgm:cxn modelId="{97C26FFD-1798-49B1-87B0-CE9745DE0F9E}" type="presOf" srcId="{089BB77F-7FCA-489A-A7D9-07A7B8CCF8CC}" destId="{69DE67D7-58DB-41C1-9EF1-60D63FE7450B}" srcOrd="0" destOrd="0" presId="urn:microsoft.com/office/officeart/2005/8/layout/vList2"/>
    <dgm:cxn modelId="{0EE1A0AE-35B6-450C-B597-ED8A8DD55064}" type="presParOf" srcId="{250E0413-74AC-461A-8FB4-DBC28CFA1BA4}" destId="{69DE67D7-58DB-41C1-9EF1-60D63FE7450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D106557-46A7-45F4-807F-B6E7E1E8731F}"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IN"/>
        </a:p>
      </dgm:t>
    </dgm:pt>
    <dgm:pt modelId="{A452D50E-987E-45D8-BB33-84E43433AF9E}">
      <dgm:prSet/>
      <dgm:spPr/>
      <dgm:t>
        <a:bodyPr/>
        <a:lstStyle/>
        <a:p>
          <a:r>
            <a:rPr lang="en-US" dirty="0"/>
            <a:t>CAN WATER DISSOLVE ANY AMOUNT OF SUBSTANCE</a:t>
          </a:r>
          <a:endParaRPr lang="en-IN" dirty="0"/>
        </a:p>
      </dgm:t>
    </dgm:pt>
    <dgm:pt modelId="{2544984B-76A3-4BD0-A2E1-6526DD092E3B}" type="parTrans" cxnId="{C783F630-E091-4ECC-8D3A-33DE9A316FE3}">
      <dgm:prSet/>
      <dgm:spPr/>
      <dgm:t>
        <a:bodyPr/>
        <a:lstStyle/>
        <a:p>
          <a:endParaRPr lang="en-IN"/>
        </a:p>
      </dgm:t>
    </dgm:pt>
    <dgm:pt modelId="{3F331309-26C7-4BF8-8039-1667525DB153}" type="sibTrans" cxnId="{C783F630-E091-4ECC-8D3A-33DE9A316FE3}">
      <dgm:prSet/>
      <dgm:spPr/>
      <dgm:t>
        <a:bodyPr/>
        <a:lstStyle/>
        <a:p>
          <a:endParaRPr lang="en-IN"/>
        </a:p>
      </dgm:t>
    </dgm:pt>
    <dgm:pt modelId="{0FDD8EC9-7F6A-42F4-8DCF-2D5935C94027}" type="pres">
      <dgm:prSet presAssocID="{DD106557-46A7-45F4-807F-B6E7E1E8731F}" presName="linear" presStyleCnt="0">
        <dgm:presLayoutVars>
          <dgm:animLvl val="lvl"/>
          <dgm:resizeHandles val="exact"/>
        </dgm:presLayoutVars>
      </dgm:prSet>
      <dgm:spPr/>
    </dgm:pt>
    <dgm:pt modelId="{77689EC1-61A9-4611-AD9D-F8DBA76B0893}" type="pres">
      <dgm:prSet presAssocID="{A452D50E-987E-45D8-BB33-84E43433AF9E}" presName="parentText" presStyleLbl="node1" presStyleIdx="0" presStyleCnt="1">
        <dgm:presLayoutVars>
          <dgm:chMax val="0"/>
          <dgm:bulletEnabled val="1"/>
        </dgm:presLayoutVars>
      </dgm:prSet>
      <dgm:spPr/>
    </dgm:pt>
  </dgm:ptLst>
  <dgm:cxnLst>
    <dgm:cxn modelId="{C783F630-E091-4ECC-8D3A-33DE9A316FE3}" srcId="{DD106557-46A7-45F4-807F-B6E7E1E8731F}" destId="{A452D50E-987E-45D8-BB33-84E43433AF9E}" srcOrd="0" destOrd="0" parTransId="{2544984B-76A3-4BD0-A2E1-6526DD092E3B}" sibTransId="{3F331309-26C7-4BF8-8039-1667525DB153}"/>
    <dgm:cxn modelId="{AE2C266F-A625-45BE-8118-5B36CA086E77}" type="presOf" srcId="{DD106557-46A7-45F4-807F-B6E7E1E8731F}" destId="{0FDD8EC9-7F6A-42F4-8DCF-2D5935C94027}" srcOrd="0" destOrd="0" presId="urn:microsoft.com/office/officeart/2005/8/layout/vList2"/>
    <dgm:cxn modelId="{C8A3D05A-AF27-4415-A229-5F58720F9E3E}" type="presOf" srcId="{A452D50E-987E-45D8-BB33-84E43433AF9E}" destId="{77689EC1-61A9-4611-AD9D-F8DBA76B0893}" srcOrd="0" destOrd="0" presId="urn:microsoft.com/office/officeart/2005/8/layout/vList2"/>
    <dgm:cxn modelId="{B5C2505D-61EF-4281-B507-6E205F65C170}" type="presParOf" srcId="{0FDD8EC9-7F6A-42F4-8DCF-2D5935C94027}" destId="{77689EC1-61A9-4611-AD9D-F8DBA76B089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9DA78A5-657C-4B8F-89B3-EEDAABD1C8D3}"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IN"/>
        </a:p>
      </dgm:t>
    </dgm:pt>
    <dgm:pt modelId="{4408D129-3D64-47DE-AA7E-FADEF273620B}">
      <dgm:prSet custT="1"/>
      <dgm:spPr/>
      <dgm:t>
        <a:bodyPr/>
        <a:lstStyle/>
        <a:p>
          <a:r>
            <a:rPr lang="en-US" sz="1800" b="1" dirty="0"/>
            <a:t>Even though water can dissolve a number of substances and solutions in it, </a:t>
          </a:r>
          <a:r>
            <a:rPr lang="en-US" sz="1800" b="1" dirty="0">
              <a:solidFill>
                <a:srgbClr val="FF0000"/>
              </a:solidFill>
            </a:rPr>
            <a:t>it has a limit to how much it can dissolve. </a:t>
          </a:r>
          <a:r>
            <a:rPr lang="en-US" sz="1800" b="1" dirty="0">
              <a:solidFill>
                <a:schemeClr val="bg1"/>
              </a:solidFill>
            </a:rPr>
            <a:t>After a certain point, it stops dissolving any more of that substance and the substance collects at the bottom of the vessel. We say that the solution has become saturated</a:t>
          </a:r>
          <a:r>
            <a:rPr lang="en-US" sz="1500" b="1" dirty="0"/>
            <a:t>.</a:t>
          </a:r>
          <a:endParaRPr lang="en-IN" sz="1500" dirty="0"/>
        </a:p>
      </dgm:t>
    </dgm:pt>
    <dgm:pt modelId="{EABA4A51-87D8-401A-BE03-09EBE21A5D48}" type="parTrans" cxnId="{CD7954A2-7783-401D-B61B-18399CC31DE8}">
      <dgm:prSet/>
      <dgm:spPr/>
      <dgm:t>
        <a:bodyPr/>
        <a:lstStyle/>
        <a:p>
          <a:endParaRPr lang="en-IN"/>
        </a:p>
      </dgm:t>
    </dgm:pt>
    <dgm:pt modelId="{E56740E4-15DE-45D9-9ED9-1114D3C6A700}" type="sibTrans" cxnId="{CD7954A2-7783-401D-B61B-18399CC31DE8}">
      <dgm:prSet/>
      <dgm:spPr/>
      <dgm:t>
        <a:bodyPr/>
        <a:lstStyle/>
        <a:p>
          <a:endParaRPr lang="en-IN"/>
        </a:p>
      </dgm:t>
    </dgm:pt>
    <dgm:pt modelId="{0F598CDC-0C1B-459E-9DEA-8A9D3F1D3F09}">
      <dgm:prSet custT="1"/>
      <dgm:spPr/>
      <dgm:t>
        <a:bodyPr/>
        <a:lstStyle/>
        <a:p>
          <a:r>
            <a:rPr lang="en-US" sz="1600" b="1" dirty="0"/>
            <a:t>A saturated solution is one that contains the maximum possible amount of a particular solute. For example, if we continue to add increasing amounts of salt to a small quantity of water, there will come a point that the salt will not get mixed with the water and instead deposit at the bottom. At this point, we say that the solution has become saturated i.e. it is now incapable of dissolving any more of the given solute which is in this case, salt.</a:t>
          </a:r>
          <a:endParaRPr lang="en-IN" sz="1600" dirty="0"/>
        </a:p>
      </dgm:t>
    </dgm:pt>
    <dgm:pt modelId="{E8795AB3-217E-4128-B42F-955128CB389F}" type="parTrans" cxnId="{5E42E76C-7A61-4F9A-B625-967D083BD016}">
      <dgm:prSet/>
      <dgm:spPr/>
      <dgm:t>
        <a:bodyPr/>
        <a:lstStyle/>
        <a:p>
          <a:endParaRPr lang="en-IN"/>
        </a:p>
      </dgm:t>
    </dgm:pt>
    <dgm:pt modelId="{3825342D-504F-46F1-9B79-C15AC8D98154}" type="sibTrans" cxnId="{5E42E76C-7A61-4F9A-B625-967D083BD016}">
      <dgm:prSet/>
      <dgm:spPr/>
      <dgm:t>
        <a:bodyPr/>
        <a:lstStyle/>
        <a:p>
          <a:endParaRPr lang="en-IN"/>
        </a:p>
      </dgm:t>
    </dgm:pt>
    <dgm:pt modelId="{CA6C4A51-90A2-42BF-8874-7CCC4F7862B2}">
      <dgm:prSet custT="1"/>
      <dgm:spPr/>
      <dgm:t>
        <a:bodyPr/>
        <a:lstStyle/>
        <a:p>
          <a:r>
            <a:rPr lang="en-US" sz="2000" b="1" dirty="0"/>
            <a:t>Unsaturated solution is a solution in which more amount of solute can dissolve in a solvent  at that temperature. </a:t>
          </a:r>
        </a:p>
        <a:p>
          <a:r>
            <a:rPr lang="en-US" sz="2000" b="1" dirty="0"/>
            <a:t>Saturated solution is a solution in which no more amount of solute can dissolve in a solvent at that temperature. </a:t>
          </a:r>
          <a:endParaRPr lang="en-IN" sz="2000" dirty="0"/>
        </a:p>
      </dgm:t>
    </dgm:pt>
    <dgm:pt modelId="{DEF9CBC4-C982-4E18-8689-45D99E5F6B85}" type="parTrans" cxnId="{221FA8C4-49C5-415B-81ED-B1D8336559D3}">
      <dgm:prSet/>
      <dgm:spPr/>
      <dgm:t>
        <a:bodyPr/>
        <a:lstStyle/>
        <a:p>
          <a:endParaRPr lang="en-IN"/>
        </a:p>
      </dgm:t>
    </dgm:pt>
    <dgm:pt modelId="{719D4358-B056-4FB5-A713-732888996C56}" type="sibTrans" cxnId="{221FA8C4-49C5-415B-81ED-B1D8336559D3}">
      <dgm:prSet/>
      <dgm:spPr/>
      <dgm:t>
        <a:bodyPr/>
        <a:lstStyle/>
        <a:p>
          <a:endParaRPr lang="en-IN"/>
        </a:p>
      </dgm:t>
    </dgm:pt>
    <dgm:pt modelId="{5FEA7981-1426-46E9-84AA-A404BB6CA119}">
      <dgm:prSet custT="1"/>
      <dgm:spPr/>
      <dgm:t>
        <a:bodyPr/>
        <a:lstStyle/>
        <a:p>
          <a:r>
            <a:rPr lang="en-US" sz="1800" b="1" dirty="0"/>
            <a:t>One way of ensuring that the given amount of water takes more salt even after it has reached its saturation point is by heating the said water. This is because heating the solution helps to increase the solubility of salt or any solute and hence more amount of the same solute can now be dissolved in the same amount of water.</a:t>
          </a:r>
          <a:endParaRPr lang="en-IN" sz="1800" dirty="0"/>
        </a:p>
      </dgm:t>
    </dgm:pt>
    <dgm:pt modelId="{1715650D-6B09-40C7-8C2C-2C7232FFAB21}" type="parTrans" cxnId="{1FDC6232-4B7F-4B19-BEF7-6DD9892FBD3E}">
      <dgm:prSet/>
      <dgm:spPr/>
      <dgm:t>
        <a:bodyPr/>
        <a:lstStyle/>
        <a:p>
          <a:endParaRPr lang="en-IN"/>
        </a:p>
      </dgm:t>
    </dgm:pt>
    <dgm:pt modelId="{CE774F72-44C8-4431-99CE-FA3882CE5B91}" type="sibTrans" cxnId="{1FDC6232-4B7F-4B19-BEF7-6DD9892FBD3E}">
      <dgm:prSet/>
      <dgm:spPr/>
      <dgm:t>
        <a:bodyPr/>
        <a:lstStyle/>
        <a:p>
          <a:endParaRPr lang="en-IN"/>
        </a:p>
      </dgm:t>
    </dgm:pt>
    <dgm:pt modelId="{7F547F97-9559-4951-8085-9DCE18284FFB}" type="pres">
      <dgm:prSet presAssocID="{99DA78A5-657C-4B8F-89B3-EEDAABD1C8D3}" presName="linear" presStyleCnt="0">
        <dgm:presLayoutVars>
          <dgm:animLvl val="lvl"/>
          <dgm:resizeHandles val="exact"/>
        </dgm:presLayoutVars>
      </dgm:prSet>
      <dgm:spPr/>
    </dgm:pt>
    <dgm:pt modelId="{C9B5F329-2876-46F1-B125-F2B75425D10C}" type="pres">
      <dgm:prSet presAssocID="{4408D129-3D64-47DE-AA7E-FADEF273620B}" presName="parentText" presStyleLbl="node1" presStyleIdx="0" presStyleCnt="4">
        <dgm:presLayoutVars>
          <dgm:chMax val="0"/>
          <dgm:bulletEnabled val="1"/>
        </dgm:presLayoutVars>
      </dgm:prSet>
      <dgm:spPr/>
    </dgm:pt>
    <dgm:pt modelId="{7F531E6D-E484-41F1-9B8B-9E3A26CBF16E}" type="pres">
      <dgm:prSet presAssocID="{E56740E4-15DE-45D9-9ED9-1114D3C6A700}" presName="spacer" presStyleCnt="0"/>
      <dgm:spPr/>
    </dgm:pt>
    <dgm:pt modelId="{F7E2EBD5-01A9-4231-978E-1896C8F188B1}" type="pres">
      <dgm:prSet presAssocID="{0F598CDC-0C1B-459E-9DEA-8A9D3F1D3F09}" presName="parentText" presStyleLbl="node1" presStyleIdx="1" presStyleCnt="4">
        <dgm:presLayoutVars>
          <dgm:chMax val="0"/>
          <dgm:bulletEnabled val="1"/>
        </dgm:presLayoutVars>
      </dgm:prSet>
      <dgm:spPr/>
    </dgm:pt>
    <dgm:pt modelId="{4F6C985E-48C5-49F5-B791-73CE19DCE653}" type="pres">
      <dgm:prSet presAssocID="{3825342D-504F-46F1-9B79-C15AC8D98154}" presName="spacer" presStyleCnt="0"/>
      <dgm:spPr/>
    </dgm:pt>
    <dgm:pt modelId="{282DE653-747A-451D-B9EA-8F8030D636EB}" type="pres">
      <dgm:prSet presAssocID="{CA6C4A51-90A2-42BF-8874-7CCC4F7862B2}" presName="parentText" presStyleLbl="node1" presStyleIdx="2" presStyleCnt="4">
        <dgm:presLayoutVars>
          <dgm:chMax val="0"/>
          <dgm:bulletEnabled val="1"/>
        </dgm:presLayoutVars>
      </dgm:prSet>
      <dgm:spPr/>
    </dgm:pt>
    <dgm:pt modelId="{0EA18CB7-385E-489C-9988-F04C245590B9}" type="pres">
      <dgm:prSet presAssocID="{719D4358-B056-4FB5-A713-732888996C56}" presName="spacer" presStyleCnt="0"/>
      <dgm:spPr/>
    </dgm:pt>
    <dgm:pt modelId="{23758BBD-89FE-45D5-B265-8D6B65E6EED7}" type="pres">
      <dgm:prSet presAssocID="{5FEA7981-1426-46E9-84AA-A404BB6CA119}" presName="parentText" presStyleLbl="node1" presStyleIdx="3" presStyleCnt="4">
        <dgm:presLayoutVars>
          <dgm:chMax val="0"/>
          <dgm:bulletEnabled val="1"/>
        </dgm:presLayoutVars>
      </dgm:prSet>
      <dgm:spPr/>
    </dgm:pt>
  </dgm:ptLst>
  <dgm:cxnLst>
    <dgm:cxn modelId="{B02E5D11-6DE4-4C67-9BD7-39AD224E19CA}" type="presOf" srcId="{0F598CDC-0C1B-459E-9DEA-8A9D3F1D3F09}" destId="{F7E2EBD5-01A9-4231-978E-1896C8F188B1}" srcOrd="0" destOrd="0" presId="urn:microsoft.com/office/officeart/2005/8/layout/vList2"/>
    <dgm:cxn modelId="{1FDC6232-4B7F-4B19-BEF7-6DD9892FBD3E}" srcId="{99DA78A5-657C-4B8F-89B3-EEDAABD1C8D3}" destId="{5FEA7981-1426-46E9-84AA-A404BB6CA119}" srcOrd="3" destOrd="0" parTransId="{1715650D-6B09-40C7-8C2C-2C7232FFAB21}" sibTransId="{CE774F72-44C8-4431-99CE-FA3882CE5B91}"/>
    <dgm:cxn modelId="{5E42E76C-7A61-4F9A-B625-967D083BD016}" srcId="{99DA78A5-657C-4B8F-89B3-EEDAABD1C8D3}" destId="{0F598CDC-0C1B-459E-9DEA-8A9D3F1D3F09}" srcOrd="1" destOrd="0" parTransId="{E8795AB3-217E-4128-B42F-955128CB389F}" sibTransId="{3825342D-504F-46F1-9B79-C15AC8D98154}"/>
    <dgm:cxn modelId="{E622C985-08E8-4793-91BA-7EC460D13232}" type="presOf" srcId="{5FEA7981-1426-46E9-84AA-A404BB6CA119}" destId="{23758BBD-89FE-45D5-B265-8D6B65E6EED7}" srcOrd="0" destOrd="0" presId="urn:microsoft.com/office/officeart/2005/8/layout/vList2"/>
    <dgm:cxn modelId="{F5CD9D94-2DFB-4F93-AF2F-A66EE86CAC55}" type="presOf" srcId="{99DA78A5-657C-4B8F-89B3-EEDAABD1C8D3}" destId="{7F547F97-9559-4951-8085-9DCE18284FFB}" srcOrd="0" destOrd="0" presId="urn:microsoft.com/office/officeart/2005/8/layout/vList2"/>
    <dgm:cxn modelId="{CD7954A2-7783-401D-B61B-18399CC31DE8}" srcId="{99DA78A5-657C-4B8F-89B3-EEDAABD1C8D3}" destId="{4408D129-3D64-47DE-AA7E-FADEF273620B}" srcOrd="0" destOrd="0" parTransId="{EABA4A51-87D8-401A-BE03-09EBE21A5D48}" sibTransId="{E56740E4-15DE-45D9-9ED9-1114D3C6A700}"/>
    <dgm:cxn modelId="{00AF46AF-8327-46A8-A6DC-858ADF7F21BA}" type="presOf" srcId="{CA6C4A51-90A2-42BF-8874-7CCC4F7862B2}" destId="{282DE653-747A-451D-B9EA-8F8030D636EB}" srcOrd="0" destOrd="0" presId="urn:microsoft.com/office/officeart/2005/8/layout/vList2"/>
    <dgm:cxn modelId="{221FA8C4-49C5-415B-81ED-B1D8336559D3}" srcId="{99DA78A5-657C-4B8F-89B3-EEDAABD1C8D3}" destId="{CA6C4A51-90A2-42BF-8874-7CCC4F7862B2}" srcOrd="2" destOrd="0" parTransId="{DEF9CBC4-C982-4E18-8689-45D99E5F6B85}" sibTransId="{719D4358-B056-4FB5-A713-732888996C56}"/>
    <dgm:cxn modelId="{502D29CB-7F92-494A-9204-3F3471E5D993}" type="presOf" srcId="{4408D129-3D64-47DE-AA7E-FADEF273620B}" destId="{C9B5F329-2876-46F1-B125-F2B75425D10C}" srcOrd="0" destOrd="0" presId="urn:microsoft.com/office/officeart/2005/8/layout/vList2"/>
    <dgm:cxn modelId="{63095C84-BEE4-4D79-B258-8470CA12E530}" type="presParOf" srcId="{7F547F97-9559-4951-8085-9DCE18284FFB}" destId="{C9B5F329-2876-46F1-B125-F2B75425D10C}" srcOrd="0" destOrd="0" presId="urn:microsoft.com/office/officeart/2005/8/layout/vList2"/>
    <dgm:cxn modelId="{4D726355-F714-4131-9E59-10D9D3D5A9D1}" type="presParOf" srcId="{7F547F97-9559-4951-8085-9DCE18284FFB}" destId="{7F531E6D-E484-41F1-9B8B-9E3A26CBF16E}" srcOrd="1" destOrd="0" presId="urn:microsoft.com/office/officeart/2005/8/layout/vList2"/>
    <dgm:cxn modelId="{B6F0F257-5C5B-46E5-BCD1-16667C3E91EC}" type="presParOf" srcId="{7F547F97-9559-4951-8085-9DCE18284FFB}" destId="{F7E2EBD5-01A9-4231-978E-1896C8F188B1}" srcOrd="2" destOrd="0" presId="urn:microsoft.com/office/officeart/2005/8/layout/vList2"/>
    <dgm:cxn modelId="{66DDE924-E005-4A40-86D5-0A0E84752A01}" type="presParOf" srcId="{7F547F97-9559-4951-8085-9DCE18284FFB}" destId="{4F6C985E-48C5-49F5-B791-73CE19DCE653}" srcOrd="3" destOrd="0" presId="urn:microsoft.com/office/officeart/2005/8/layout/vList2"/>
    <dgm:cxn modelId="{B1DA06C0-EE95-4537-813F-B2FE8B5E9630}" type="presParOf" srcId="{7F547F97-9559-4951-8085-9DCE18284FFB}" destId="{282DE653-747A-451D-B9EA-8F8030D636EB}" srcOrd="4" destOrd="0" presId="urn:microsoft.com/office/officeart/2005/8/layout/vList2"/>
    <dgm:cxn modelId="{F8E81D36-E3A8-4A27-8A29-EE49EBBC98C5}" type="presParOf" srcId="{7F547F97-9559-4951-8085-9DCE18284FFB}" destId="{0EA18CB7-385E-489C-9988-F04C245590B9}" srcOrd="5" destOrd="0" presId="urn:microsoft.com/office/officeart/2005/8/layout/vList2"/>
    <dgm:cxn modelId="{E7C6BC91-4229-49F4-A38A-DB56F158DAB2}" type="presParOf" srcId="{7F547F97-9559-4951-8085-9DCE18284FFB}" destId="{23758BBD-89FE-45D5-B265-8D6B65E6EED7}"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F7F27C-8A1D-4A4B-B8D3-2748F6E1F50E}"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4C9A8C94-D632-41CD-9AA8-1EC1915B5A1F}">
      <dgm:prSet/>
      <dgm:spPr/>
      <dgm:t>
        <a:bodyPr/>
        <a:lstStyle/>
        <a:p>
          <a:pPr rtl="0"/>
          <a:r>
            <a:rPr lang="en-US" dirty="0"/>
            <a:t>HAND PICKING EXAMPLES</a:t>
          </a:r>
        </a:p>
      </dgm:t>
    </dgm:pt>
    <dgm:pt modelId="{529C09F1-A614-48F7-974A-561B360D3ACF}" type="parTrans" cxnId="{E5BAE272-0F1C-4BF1-9068-5F80EC00733F}">
      <dgm:prSet/>
      <dgm:spPr/>
      <dgm:t>
        <a:bodyPr/>
        <a:lstStyle/>
        <a:p>
          <a:endParaRPr lang="en-US"/>
        </a:p>
      </dgm:t>
    </dgm:pt>
    <dgm:pt modelId="{41568166-CEC4-4E59-A086-790990B2EB8D}" type="sibTrans" cxnId="{E5BAE272-0F1C-4BF1-9068-5F80EC00733F}">
      <dgm:prSet/>
      <dgm:spPr/>
      <dgm:t>
        <a:bodyPr/>
        <a:lstStyle/>
        <a:p>
          <a:endParaRPr lang="en-US"/>
        </a:p>
      </dgm:t>
    </dgm:pt>
    <dgm:pt modelId="{BEAA5838-39C6-47AA-86C9-4262D90A7E0D}" type="pres">
      <dgm:prSet presAssocID="{55F7F27C-8A1D-4A4B-B8D3-2748F6E1F50E}" presName="linear" presStyleCnt="0">
        <dgm:presLayoutVars>
          <dgm:animLvl val="lvl"/>
          <dgm:resizeHandles val="exact"/>
        </dgm:presLayoutVars>
      </dgm:prSet>
      <dgm:spPr/>
    </dgm:pt>
    <dgm:pt modelId="{DE4C32FF-FF14-42CB-B69A-F9CC11D254B7}" type="pres">
      <dgm:prSet presAssocID="{4C9A8C94-D632-41CD-9AA8-1EC1915B5A1F}" presName="parentText" presStyleLbl="node1" presStyleIdx="0" presStyleCnt="1">
        <dgm:presLayoutVars>
          <dgm:chMax val="0"/>
          <dgm:bulletEnabled val="1"/>
        </dgm:presLayoutVars>
      </dgm:prSet>
      <dgm:spPr/>
    </dgm:pt>
  </dgm:ptLst>
  <dgm:cxnLst>
    <dgm:cxn modelId="{3CB6CA24-AA10-4065-9C9E-772EE2AEDCC8}" type="presOf" srcId="{4C9A8C94-D632-41CD-9AA8-1EC1915B5A1F}" destId="{DE4C32FF-FF14-42CB-B69A-F9CC11D254B7}" srcOrd="0" destOrd="0" presId="urn:microsoft.com/office/officeart/2005/8/layout/vList2"/>
    <dgm:cxn modelId="{3CA66C5D-6E23-4308-A6AC-2B9EA3557381}" type="presOf" srcId="{55F7F27C-8A1D-4A4B-B8D3-2748F6E1F50E}" destId="{BEAA5838-39C6-47AA-86C9-4262D90A7E0D}" srcOrd="0" destOrd="0" presId="urn:microsoft.com/office/officeart/2005/8/layout/vList2"/>
    <dgm:cxn modelId="{E5BAE272-0F1C-4BF1-9068-5F80EC00733F}" srcId="{55F7F27C-8A1D-4A4B-B8D3-2748F6E1F50E}" destId="{4C9A8C94-D632-41CD-9AA8-1EC1915B5A1F}" srcOrd="0" destOrd="0" parTransId="{529C09F1-A614-48F7-974A-561B360D3ACF}" sibTransId="{41568166-CEC4-4E59-A086-790990B2EB8D}"/>
    <dgm:cxn modelId="{FC5F6A6B-9905-4F91-B3F1-80737F45A2A1}" type="presParOf" srcId="{BEAA5838-39C6-47AA-86C9-4262D90A7E0D}" destId="{DE4C32FF-FF14-42CB-B69A-F9CC11D254B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DF06EB-DC1E-4B39-AF0F-2F0C87CAD99D}" type="doc">
      <dgm:prSet loTypeId="urn:microsoft.com/office/officeart/2005/8/layout/vList2" loCatId="list" qsTypeId="urn:microsoft.com/office/officeart/2005/8/quickstyle/simple1" qsCatId="simple" csTypeId="urn:microsoft.com/office/officeart/2005/8/colors/accent2_5" csCatId="accent2"/>
      <dgm:spPr/>
      <dgm:t>
        <a:bodyPr/>
        <a:lstStyle/>
        <a:p>
          <a:endParaRPr lang="en-US"/>
        </a:p>
      </dgm:t>
    </dgm:pt>
    <dgm:pt modelId="{892E2A4F-52B0-4AF3-90CC-9AFC533E33A8}">
      <dgm:prSet/>
      <dgm:spPr/>
      <dgm:t>
        <a:bodyPr/>
        <a:lstStyle/>
        <a:p>
          <a:pPr rtl="0"/>
          <a:r>
            <a:rPr lang="en-US" dirty="0"/>
            <a:t>THRESHING</a:t>
          </a:r>
        </a:p>
      </dgm:t>
    </dgm:pt>
    <dgm:pt modelId="{0A3E796A-A1F8-4EC8-82B0-82B594144AB0}" type="parTrans" cxnId="{B50F522D-4259-4DCD-A943-35D7D319E38F}">
      <dgm:prSet/>
      <dgm:spPr/>
      <dgm:t>
        <a:bodyPr/>
        <a:lstStyle/>
        <a:p>
          <a:endParaRPr lang="en-US"/>
        </a:p>
      </dgm:t>
    </dgm:pt>
    <dgm:pt modelId="{EA866C39-8BD3-4171-9EC9-AFB83E3E0AB2}" type="sibTrans" cxnId="{B50F522D-4259-4DCD-A943-35D7D319E38F}">
      <dgm:prSet/>
      <dgm:spPr/>
      <dgm:t>
        <a:bodyPr/>
        <a:lstStyle/>
        <a:p>
          <a:endParaRPr lang="en-US"/>
        </a:p>
      </dgm:t>
    </dgm:pt>
    <dgm:pt modelId="{1BCB9B7C-FC99-435F-8A22-8D5CE8620232}" type="pres">
      <dgm:prSet presAssocID="{34DF06EB-DC1E-4B39-AF0F-2F0C87CAD99D}" presName="linear" presStyleCnt="0">
        <dgm:presLayoutVars>
          <dgm:animLvl val="lvl"/>
          <dgm:resizeHandles val="exact"/>
        </dgm:presLayoutVars>
      </dgm:prSet>
      <dgm:spPr/>
    </dgm:pt>
    <dgm:pt modelId="{82E07ADA-A6C3-473F-AC6A-F17BBE7B8A2B}" type="pres">
      <dgm:prSet presAssocID="{892E2A4F-52B0-4AF3-90CC-9AFC533E33A8}" presName="parentText" presStyleLbl="node1" presStyleIdx="0" presStyleCnt="1">
        <dgm:presLayoutVars>
          <dgm:chMax val="0"/>
          <dgm:bulletEnabled val="1"/>
        </dgm:presLayoutVars>
      </dgm:prSet>
      <dgm:spPr/>
    </dgm:pt>
  </dgm:ptLst>
  <dgm:cxnLst>
    <dgm:cxn modelId="{B50F522D-4259-4DCD-A943-35D7D319E38F}" srcId="{34DF06EB-DC1E-4B39-AF0F-2F0C87CAD99D}" destId="{892E2A4F-52B0-4AF3-90CC-9AFC533E33A8}" srcOrd="0" destOrd="0" parTransId="{0A3E796A-A1F8-4EC8-82B0-82B594144AB0}" sibTransId="{EA866C39-8BD3-4171-9EC9-AFB83E3E0AB2}"/>
    <dgm:cxn modelId="{4CC31465-878C-446A-B583-C290C9B5EB0C}" type="presOf" srcId="{34DF06EB-DC1E-4B39-AF0F-2F0C87CAD99D}" destId="{1BCB9B7C-FC99-435F-8A22-8D5CE8620232}" srcOrd="0" destOrd="0" presId="urn:microsoft.com/office/officeart/2005/8/layout/vList2"/>
    <dgm:cxn modelId="{2ED4E498-D492-453E-9142-8E3DA609CD2F}" type="presOf" srcId="{892E2A4F-52B0-4AF3-90CC-9AFC533E33A8}" destId="{82E07ADA-A6C3-473F-AC6A-F17BBE7B8A2B}" srcOrd="0" destOrd="0" presId="urn:microsoft.com/office/officeart/2005/8/layout/vList2"/>
    <dgm:cxn modelId="{14276248-FA98-4D3D-BC9B-9218FC445835}" type="presParOf" srcId="{1BCB9B7C-FC99-435F-8A22-8D5CE8620232}" destId="{82E07ADA-A6C3-473F-AC6A-F17BBE7B8A2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C1CE76-EC20-4D13-B901-4F04FBE9F64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E129347-83AD-45D5-B11F-ED6D286F146D}">
      <dgm:prSet/>
      <dgm:spPr/>
      <dgm:t>
        <a:bodyPr/>
        <a:lstStyle/>
        <a:p>
          <a:pPr rtl="0"/>
          <a:r>
            <a:rPr lang="en-US" dirty="0"/>
            <a:t>THRESHING EXAMPLES</a:t>
          </a:r>
        </a:p>
      </dgm:t>
    </dgm:pt>
    <dgm:pt modelId="{B49141DC-96EA-4CAE-9690-3729767E024C}" type="parTrans" cxnId="{B75AE149-A151-4F0D-9A1A-BB08AEE9F84A}">
      <dgm:prSet/>
      <dgm:spPr/>
      <dgm:t>
        <a:bodyPr/>
        <a:lstStyle/>
        <a:p>
          <a:endParaRPr lang="en-US"/>
        </a:p>
      </dgm:t>
    </dgm:pt>
    <dgm:pt modelId="{4B438408-ECC7-46BD-AD88-311CE0E7B830}" type="sibTrans" cxnId="{B75AE149-A151-4F0D-9A1A-BB08AEE9F84A}">
      <dgm:prSet/>
      <dgm:spPr/>
      <dgm:t>
        <a:bodyPr/>
        <a:lstStyle/>
        <a:p>
          <a:endParaRPr lang="en-US"/>
        </a:p>
      </dgm:t>
    </dgm:pt>
    <dgm:pt modelId="{141B6938-A828-42BA-A334-44F1D2A3CC37}" type="pres">
      <dgm:prSet presAssocID="{49C1CE76-EC20-4D13-B901-4F04FBE9F649}" presName="linear" presStyleCnt="0">
        <dgm:presLayoutVars>
          <dgm:animLvl val="lvl"/>
          <dgm:resizeHandles val="exact"/>
        </dgm:presLayoutVars>
      </dgm:prSet>
      <dgm:spPr/>
    </dgm:pt>
    <dgm:pt modelId="{FF4B963E-A4A1-4B15-8C75-5B14CBBEA3E5}" type="pres">
      <dgm:prSet presAssocID="{0E129347-83AD-45D5-B11F-ED6D286F146D}" presName="parentText" presStyleLbl="node1" presStyleIdx="0" presStyleCnt="1">
        <dgm:presLayoutVars>
          <dgm:chMax val="0"/>
          <dgm:bulletEnabled val="1"/>
        </dgm:presLayoutVars>
      </dgm:prSet>
      <dgm:spPr/>
    </dgm:pt>
  </dgm:ptLst>
  <dgm:cxnLst>
    <dgm:cxn modelId="{7827F320-34B4-41B8-ACD1-466E3FA96529}" type="presOf" srcId="{0E129347-83AD-45D5-B11F-ED6D286F146D}" destId="{FF4B963E-A4A1-4B15-8C75-5B14CBBEA3E5}" srcOrd="0" destOrd="0" presId="urn:microsoft.com/office/officeart/2005/8/layout/vList2"/>
    <dgm:cxn modelId="{B75AE149-A151-4F0D-9A1A-BB08AEE9F84A}" srcId="{49C1CE76-EC20-4D13-B901-4F04FBE9F649}" destId="{0E129347-83AD-45D5-B11F-ED6D286F146D}" srcOrd="0" destOrd="0" parTransId="{B49141DC-96EA-4CAE-9690-3729767E024C}" sibTransId="{4B438408-ECC7-46BD-AD88-311CE0E7B830}"/>
    <dgm:cxn modelId="{7F19F3CF-6C88-45AC-A88B-E7C1C835A844}" type="presOf" srcId="{49C1CE76-EC20-4D13-B901-4F04FBE9F649}" destId="{141B6938-A828-42BA-A334-44F1D2A3CC37}" srcOrd="0" destOrd="0" presId="urn:microsoft.com/office/officeart/2005/8/layout/vList2"/>
    <dgm:cxn modelId="{ABF484E8-C16E-4BEE-B598-589CD14572B7}" type="presParOf" srcId="{141B6938-A828-42BA-A334-44F1D2A3CC37}" destId="{FF4B963E-A4A1-4B15-8C75-5B14CBBEA3E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DF06EB-DC1E-4B39-AF0F-2F0C87CAD99D}"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US"/>
        </a:p>
      </dgm:t>
    </dgm:pt>
    <dgm:pt modelId="{892E2A4F-52B0-4AF3-90CC-9AFC533E33A8}">
      <dgm:prSet/>
      <dgm:spPr/>
      <dgm:t>
        <a:bodyPr/>
        <a:lstStyle/>
        <a:p>
          <a:pPr rtl="0"/>
          <a:r>
            <a:rPr lang="en-US" dirty="0"/>
            <a:t>WINNOWING</a:t>
          </a:r>
        </a:p>
      </dgm:t>
    </dgm:pt>
    <dgm:pt modelId="{0A3E796A-A1F8-4EC8-82B0-82B594144AB0}" type="parTrans" cxnId="{B50F522D-4259-4DCD-A943-35D7D319E38F}">
      <dgm:prSet/>
      <dgm:spPr/>
      <dgm:t>
        <a:bodyPr/>
        <a:lstStyle/>
        <a:p>
          <a:endParaRPr lang="en-US"/>
        </a:p>
      </dgm:t>
    </dgm:pt>
    <dgm:pt modelId="{EA866C39-8BD3-4171-9EC9-AFB83E3E0AB2}" type="sibTrans" cxnId="{B50F522D-4259-4DCD-A943-35D7D319E38F}">
      <dgm:prSet/>
      <dgm:spPr/>
      <dgm:t>
        <a:bodyPr/>
        <a:lstStyle/>
        <a:p>
          <a:endParaRPr lang="en-US"/>
        </a:p>
      </dgm:t>
    </dgm:pt>
    <dgm:pt modelId="{1BCB9B7C-FC99-435F-8A22-8D5CE8620232}" type="pres">
      <dgm:prSet presAssocID="{34DF06EB-DC1E-4B39-AF0F-2F0C87CAD99D}" presName="linear" presStyleCnt="0">
        <dgm:presLayoutVars>
          <dgm:animLvl val="lvl"/>
          <dgm:resizeHandles val="exact"/>
        </dgm:presLayoutVars>
      </dgm:prSet>
      <dgm:spPr/>
    </dgm:pt>
    <dgm:pt modelId="{82E07ADA-A6C3-473F-AC6A-F17BBE7B8A2B}" type="pres">
      <dgm:prSet presAssocID="{892E2A4F-52B0-4AF3-90CC-9AFC533E33A8}" presName="parentText" presStyleLbl="node1" presStyleIdx="0" presStyleCnt="1">
        <dgm:presLayoutVars>
          <dgm:chMax val="0"/>
          <dgm:bulletEnabled val="1"/>
        </dgm:presLayoutVars>
      </dgm:prSet>
      <dgm:spPr/>
    </dgm:pt>
  </dgm:ptLst>
  <dgm:cxnLst>
    <dgm:cxn modelId="{B50F522D-4259-4DCD-A943-35D7D319E38F}" srcId="{34DF06EB-DC1E-4B39-AF0F-2F0C87CAD99D}" destId="{892E2A4F-52B0-4AF3-90CC-9AFC533E33A8}" srcOrd="0" destOrd="0" parTransId="{0A3E796A-A1F8-4EC8-82B0-82B594144AB0}" sibTransId="{EA866C39-8BD3-4171-9EC9-AFB83E3E0AB2}"/>
    <dgm:cxn modelId="{4CC31465-878C-446A-B583-C290C9B5EB0C}" type="presOf" srcId="{34DF06EB-DC1E-4B39-AF0F-2F0C87CAD99D}" destId="{1BCB9B7C-FC99-435F-8A22-8D5CE8620232}" srcOrd="0" destOrd="0" presId="urn:microsoft.com/office/officeart/2005/8/layout/vList2"/>
    <dgm:cxn modelId="{2ED4E498-D492-453E-9142-8E3DA609CD2F}" type="presOf" srcId="{892E2A4F-52B0-4AF3-90CC-9AFC533E33A8}" destId="{82E07ADA-A6C3-473F-AC6A-F17BBE7B8A2B}" srcOrd="0" destOrd="0" presId="urn:microsoft.com/office/officeart/2005/8/layout/vList2"/>
    <dgm:cxn modelId="{14276248-FA98-4D3D-BC9B-9218FC445835}" type="presParOf" srcId="{1BCB9B7C-FC99-435F-8A22-8D5CE8620232}" destId="{82E07ADA-A6C3-473F-AC6A-F17BBE7B8A2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F7FF0B-69B4-4154-932A-D9216728B0E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IN"/>
        </a:p>
      </dgm:t>
    </dgm:pt>
    <dgm:pt modelId="{30018B8A-AE81-40B8-8098-3E59F2B4B639}">
      <dgm:prSet/>
      <dgm:spPr/>
      <dgm:t>
        <a:bodyPr/>
        <a:lstStyle/>
        <a:p>
          <a:r>
            <a:rPr lang="en-US" dirty="0"/>
            <a:t>WINNNOWING EXAMPLES</a:t>
          </a:r>
          <a:endParaRPr lang="en-IN" dirty="0"/>
        </a:p>
      </dgm:t>
    </dgm:pt>
    <dgm:pt modelId="{EB96F029-C22D-4BDF-A94F-7BB669C43133}" type="parTrans" cxnId="{4ED5C8A0-0815-4A20-AE40-9039DD55CE5B}">
      <dgm:prSet/>
      <dgm:spPr/>
      <dgm:t>
        <a:bodyPr/>
        <a:lstStyle/>
        <a:p>
          <a:endParaRPr lang="en-IN"/>
        </a:p>
      </dgm:t>
    </dgm:pt>
    <dgm:pt modelId="{ED7A310C-B1CE-4323-97D0-4BA792B98C57}" type="sibTrans" cxnId="{4ED5C8A0-0815-4A20-AE40-9039DD55CE5B}">
      <dgm:prSet/>
      <dgm:spPr/>
      <dgm:t>
        <a:bodyPr/>
        <a:lstStyle/>
        <a:p>
          <a:endParaRPr lang="en-IN"/>
        </a:p>
      </dgm:t>
    </dgm:pt>
    <dgm:pt modelId="{3AEC5103-E447-487C-9D25-4FA29A9AE303}" type="pres">
      <dgm:prSet presAssocID="{CBF7FF0B-69B4-4154-932A-D9216728B0EF}" presName="linear" presStyleCnt="0">
        <dgm:presLayoutVars>
          <dgm:animLvl val="lvl"/>
          <dgm:resizeHandles val="exact"/>
        </dgm:presLayoutVars>
      </dgm:prSet>
      <dgm:spPr/>
    </dgm:pt>
    <dgm:pt modelId="{E6CC748E-E55B-4635-B55D-D6135CBB4048}" type="pres">
      <dgm:prSet presAssocID="{30018B8A-AE81-40B8-8098-3E59F2B4B639}" presName="parentText" presStyleLbl="node1" presStyleIdx="0" presStyleCnt="1">
        <dgm:presLayoutVars>
          <dgm:chMax val="0"/>
          <dgm:bulletEnabled val="1"/>
        </dgm:presLayoutVars>
      </dgm:prSet>
      <dgm:spPr/>
    </dgm:pt>
  </dgm:ptLst>
  <dgm:cxnLst>
    <dgm:cxn modelId="{7B4E593E-880D-4CA9-8DAA-794C6A23653E}" type="presOf" srcId="{CBF7FF0B-69B4-4154-932A-D9216728B0EF}" destId="{3AEC5103-E447-487C-9D25-4FA29A9AE303}" srcOrd="0" destOrd="0" presId="urn:microsoft.com/office/officeart/2005/8/layout/vList2"/>
    <dgm:cxn modelId="{4ED5C8A0-0815-4A20-AE40-9039DD55CE5B}" srcId="{CBF7FF0B-69B4-4154-932A-D9216728B0EF}" destId="{30018B8A-AE81-40B8-8098-3E59F2B4B639}" srcOrd="0" destOrd="0" parTransId="{EB96F029-C22D-4BDF-A94F-7BB669C43133}" sibTransId="{ED7A310C-B1CE-4323-97D0-4BA792B98C57}"/>
    <dgm:cxn modelId="{9B4A37C7-BA9F-48CF-B074-DC8FD3DC427D}" type="presOf" srcId="{30018B8A-AE81-40B8-8098-3E59F2B4B639}" destId="{E6CC748E-E55B-4635-B55D-D6135CBB4048}" srcOrd="0" destOrd="0" presId="urn:microsoft.com/office/officeart/2005/8/layout/vList2"/>
    <dgm:cxn modelId="{5E97ED78-0927-4803-999B-F1E4BCB08C17}" type="presParOf" srcId="{3AEC5103-E447-487C-9D25-4FA29A9AE303}" destId="{E6CC748E-E55B-4635-B55D-D6135CBB404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DF06EB-DC1E-4B39-AF0F-2F0C87CAD99D}"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US"/>
        </a:p>
      </dgm:t>
    </dgm:pt>
    <dgm:pt modelId="{892E2A4F-52B0-4AF3-90CC-9AFC533E33A8}">
      <dgm:prSet/>
      <dgm:spPr/>
      <dgm:t>
        <a:bodyPr/>
        <a:lstStyle/>
        <a:p>
          <a:pPr rtl="0"/>
          <a:r>
            <a:rPr lang="en-US" dirty="0"/>
            <a:t>SIEVING</a:t>
          </a:r>
        </a:p>
      </dgm:t>
    </dgm:pt>
    <dgm:pt modelId="{0A3E796A-A1F8-4EC8-82B0-82B594144AB0}" type="parTrans" cxnId="{B50F522D-4259-4DCD-A943-35D7D319E38F}">
      <dgm:prSet/>
      <dgm:spPr/>
      <dgm:t>
        <a:bodyPr/>
        <a:lstStyle/>
        <a:p>
          <a:endParaRPr lang="en-US"/>
        </a:p>
      </dgm:t>
    </dgm:pt>
    <dgm:pt modelId="{EA866C39-8BD3-4171-9EC9-AFB83E3E0AB2}" type="sibTrans" cxnId="{B50F522D-4259-4DCD-A943-35D7D319E38F}">
      <dgm:prSet/>
      <dgm:spPr/>
      <dgm:t>
        <a:bodyPr/>
        <a:lstStyle/>
        <a:p>
          <a:endParaRPr lang="en-US"/>
        </a:p>
      </dgm:t>
    </dgm:pt>
    <dgm:pt modelId="{1BCB9B7C-FC99-435F-8A22-8D5CE8620232}" type="pres">
      <dgm:prSet presAssocID="{34DF06EB-DC1E-4B39-AF0F-2F0C87CAD99D}" presName="linear" presStyleCnt="0">
        <dgm:presLayoutVars>
          <dgm:animLvl val="lvl"/>
          <dgm:resizeHandles val="exact"/>
        </dgm:presLayoutVars>
      </dgm:prSet>
      <dgm:spPr/>
    </dgm:pt>
    <dgm:pt modelId="{82E07ADA-A6C3-473F-AC6A-F17BBE7B8A2B}" type="pres">
      <dgm:prSet presAssocID="{892E2A4F-52B0-4AF3-90CC-9AFC533E33A8}" presName="parentText" presStyleLbl="node1" presStyleIdx="0" presStyleCnt="1">
        <dgm:presLayoutVars>
          <dgm:chMax val="0"/>
          <dgm:bulletEnabled val="1"/>
        </dgm:presLayoutVars>
      </dgm:prSet>
      <dgm:spPr/>
    </dgm:pt>
  </dgm:ptLst>
  <dgm:cxnLst>
    <dgm:cxn modelId="{B50F522D-4259-4DCD-A943-35D7D319E38F}" srcId="{34DF06EB-DC1E-4B39-AF0F-2F0C87CAD99D}" destId="{892E2A4F-52B0-4AF3-90CC-9AFC533E33A8}" srcOrd="0" destOrd="0" parTransId="{0A3E796A-A1F8-4EC8-82B0-82B594144AB0}" sibTransId="{EA866C39-8BD3-4171-9EC9-AFB83E3E0AB2}"/>
    <dgm:cxn modelId="{4CC31465-878C-446A-B583-C290C9B5EB0C}" type="presOf" srcId="{34DF06EB-DC1E-4B39-AF0F-2F0C87CAD99D}" destId="{1BCB9B7C-FC99-435F-8A22-8D5CE8620232}" srcOrd="0" destOrd="0" presId="urn:microsoft.com/office/officeart/2005/8/layout/vList2"/>
    <dgm:cxn modelId="{2ED4E498-D492-453E-9142-8E3DA609CD2F}" type="presOf" srcId="{892E2A4F-52B0-4AF3-90CC-9AFC533E33A8}" destId="{82E07ADA-A6C3-473F-AC6A-F17BBE7B8A2B}" srcOrd="0" destOrd="0" presId="urn:microsoft.com/office/officeart/2005/8/layout/vList2"/>
    <dgm:cxn modelId="{14276248-FA98-4D3D-BC9B-9218FC445835}" type="presParOf" srcId="{1BCB9B7C-FC99-435F-8A22-8D5CE8620232}" destId="{82E07ADA-A6C3-473F-AC6A-F17BBE7B8A2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C90AF3-96CE-4D40-B567-53EF24302508}"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IN"/>
        </a:p>
      </dgm:t>
    </dgm:pt>
    <dgm:pt modelId="{F55F6DA5-C7D4-4270-9683-7C4C28EDE1DC}">
      <dgm:prSet/>
      <dgm:spPr/>
      <dgm:t>
        <a:bodyPr/>
        <a:lstStyle/>
        <a:p>
          <a:r>
            <a:rPr lang="en-US"/>
            <a:t>SIEVING EXAMPLES</a:t>
          </a:r>
          <a:endParaRPr lang="en-IN"/>
        </a:p>
      </dgm:t>
    </dgm:pt>
    <dgm:pt modelId="{C560D435-03AB-4938-86C7-BBEBE347BCC5}" type="parTrans" cxnId="{10971074-D34E-4348-AC2A-C62B53FAD094}">
      <dgm:prSet/>
      <dgm:spPr/>
      <dgm:t>
        <a:bodyPr/>
        <a:lstStyle/>
        <a:p>
          <a:endParaRPr lang="en-IN"/>
        </a:p>
      </dgm:t>
    </dgm:pt>
    <dgm:pt modelId="{5CCA3F75-16F0-4163-BD3B-67F44DD88886}" type="sibTrans" cxnId="{10971074-D34E-4348-AC2A-C62B53FAD094}">
      <dgm:prSet/>
      <dgm:spPr/>
      <dgm:t>
        <a:bodyPr/>
        <a:lstStyle/>
        <a:p>
          <a:endParaRPr lang="en-IN"/>
        </a:p>
      </dgm:t>
    </dgm:pt>
    <dgm:pt modelId="{0EAD54AF-E9A7-426B-933F-5F58E14F39C1}" type="pres">
      <dgm:prSet presAssocID="{A9C90AF3-96CE-4D40-B567-53EF24302508}" presName="linear" presStyleCnt="0">
        <dgm:presLayoutVars>
          <dgm:animLvl val="lvl"/>
          <dgm:resizeHandles val="exact"/>
        </dgm:presLayoutVars>
      </dgm:prSet>
      <dgm:spPr/>
    </dgm:pt>
    <dgm:pt modelId="{D22193D3-6390-4F61-901D-4B21A296B564}" type="pres">
      <dgm:prSet presAssocID="{F55F6DA5-C7D4-4270-9683-7C4C28EDE1DC}" presName="parentText" presStyleLbl="node1" presStyleIdx="0" presStyleCnt="1">
        <dgm:presLayoutVars>
          <dgm:chMax val="0"/>
          <dgm:bulletEnabled val="1"/>
        </dgm:presLayoutVars>
      </dgm:prSet>
      <dgm:spPr/>
    </dgm:pt>
  </dgm:ptLst>
  <dgm:cxnLst>
    <dgm:cxn modelId="{F5CBB52B-88E4-4A0C-9F54-5659B47E2EDA}" type="presOf" srcId="{F55F6DA5-C7D4-4270-9683-7C4C28EDE1DC}" destId="{D22193D3-6390-4F61-901D-4B21A296B564}" srcOrd="0" destOrd="0" presId="urn:microsoft.com/office/officeart/2005/8/layout/vList2"/>
    <dgm:cxn modelId="{10971074-D34E-4348-AC2A-C62B53FAD094}" srcId="{A9C90AF3-96CE-4D40-B567-53EF24302508}" destId="{F55F6DA5-C7D4-4270-9683-7C4C28EDE1DC}" srcOrd="0" destOrd="0" parTransId="{C560D435-03AB-4938-86C7-BBEBE347BCC5}" sibTransId="{5CCA3F75-16F0-4163-BD3B-67F44DD88886}"/>
    <dgm:cxn modelId="{F23871D7-447D-49BF-BF64-F43DFF88C622}" type="presOf" srcId="{A9C90AF3-96CE-4D40-B567-53EF24302508}" destId="{0EAD54AF-E9A7-426B-933F-5F58E14F39C1}" srcOrd="0" destOrd="0" presId="urn:microsoft.com/office/officeart/2005/8/layout/vList2"/>
    <dgm:cxn modelId="{9EB8EA36-55E7-4865-8FC1-BD4A1A4A9E0E}" type="presParOf" srcId="{0EAD54AF-E9A7-426B-933F-5F58E14F39C1}" destId="{D22193D3-6390-4F61-901D-4B21A296B56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4DF06EB-DC1E-4B39-AF0F-2F0C87CAD99D}"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US"/>
        </a:p>
      </dgm:t>
    </dgm:pt>
    <dgm:pt modelId="{892E2A4F-52B0-4AF3-90CC-9AFC533E33A8}">
      <dgm:prSet/>
      <dgm:spPr/>
      <dgm:t>
        <a:bodyPr/>
        <a:lstStyle/>
        <a:p>
          <a:pPr rtl="0"/>
          <a:r>
            <a:rPr lang="en-US" dirty="0"/>
            <a:t>EVAPORATION</a:t>
          </a:r>
        </a:p>
      </dgm:t>
    </dgm:pt>
    <dgm:pt modelId="{0A3E796A-A1F8-4EC8-82B0-82B594144AB0}" type="parTrans" cxnId="{B50F522D-4259-4DCD-A943-35D7D319E38F}">
      <dgm:prSet/>
      <dgm:spPr/>
      <dgm:t>
        <a:bodyPr/>
        <a:lstStyle/>
        <a:p>
          <a:endParaRPr lang="en-US"/>
        </a:p>
      </dgm:t>
    </dgm:pt>
    <dgm:pt modelId="{EA866C39-8BD3-4171-9EC9-AFB83E3E0AB2}" type="sibTrans" cxnId="{B50F522D-4259-4DCD-A943-35D7D319E38F}">
      <dgm:prSet/>
      <dgm:spPr/>
      <dgm:t>
        <a:bodyPr/>
        <a:lstStyle/>
        <a:p>
          <a:endParaRPr lang="en-US"/>
        </a:p>
      </dgm:t>
    </dgm:pt>
    <dgm:pt modelId="{1BCB9B7C-FC99-435F-8A22-8D5CE8620232}" type="pres">
      <dgm:prSet presAssocID="{34DF06EB-DC1E-4B39-AF0F-2F0C87CAD99D}" presName="linear" presStyleCnt="0">
        <dgm:presLayoutVars>
          <dgm:animLvl val="lvl"/>
          <dgm:resizeHandles val="exact"/>
        </dgm:presLayoutVars>
      </dgm:prSet>
      <dgm:spPr/>
    </dgm:pt>
    <dgm:pt modelId="{82E07ADA-A6C3-473F-AC6A-F17BBE7B8A2B}" type="pres">
      <dgm:prSet presAssocID="{892E2A4F-52B0-4AF3-90CC-9AFC533E33A8}" presName="parentText" presStyleLbl="node1" presStyleIdx="0" presStyleCnt="1">
        <dgm:presLayoutVars>
          <dgm:chMax val="0"/>
          <dgm:bulletEnabled val="1"/>
        </dgm:presLayoutVars>
      </dgm:prSet>
      <dgm:spPr/>
    </dgm:pt>
  </dgm:ptLst>
  <dgm:cxnLst>
    <dgm:cxn modelId="{B50F522D-4259-4DCD-A943-35D7D319E38F}" srcId="{34DF06EB-DC1E-4B39-AF0F-2F0C87CAD99D}" destId="{892E2A4F-52B0-4AF3-90CC-9AFC533E33A8}" srcOrd="0" destOrd="0" parTransId="{0A3E796A-A1F8-4EC8-82B0-82B594144AB0}" sibTransId="{EA866C39-8BD3-4171-9EC9-AFB83E3E0AB2}"/>
    <dgm:cxn modelId="{4CC31465-878C-446A-B583-C290C9B5EB0C}" type="presOf" srcId="{34DF06EB-DC1E-4B39-AF0F-2F0C87CAD99D}" destId="{1BCB9B7C-FC99-435F-8A22-8D5CE8620232}" srcOrd="0" destOrd="0" presId="urn:microsoft.com/office/officeart/2005/8/layout/vList2"/>
    <dgm:cxn modelId="{2ED4E498-D492-453E-9142-8E3DA609CD2F}" type="presOf" srcId="{892E2A4F-52B0-4AF3-90CC-9AFC533E33A8}" destId="{82E07ADA-A6C3-473F-AC6A-F17BBE7B8A2B}" srcOrd="0" destOrd="0" presId="urn:microsoft.com/office/officeart/2005/8/layout/vList2"/>
    <dgm:cxn modelId="{14276248-FA98-4D3D-BC9B-9218FC445835}" type="presParOf" srcId="{1BCB9B7C-FC99-435F-8A22-8D5CE8620232}" destId="{82E07ADA-A6C3-473F-AC6A-F17BBE7B8A2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04495-5344-44AB-A817-C9B61C9DC7D2}">
      <dsp:nvSpPr>
        <dsp:cNvPr id="0" name=""/>
        <dsp:cNvSpPr/>
      </dsp:nvSpPr>
      <dsp:spPr>
        <a:xfrm>
          <a:off x="0" y="7852"/>
          <a:ext cx="8229600" cy="112729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rtl="0">
            <a:lnSpc>
              <a:spcPct val="90000"/>
            </a:lnSpc>
            <a:spcBef>
              <a:spcPct val="0"/>
            </a:spcBef>
            <a:spcAft>
              <a:spcPct val="35000"/>
            </a:spcAft>
            <a:buNone/>
          </a:pPr>
          <a:r>
            <a:rPr lang="en-US" sz="4700" kern="1200" dirty="0"/>
            <a:t>HAND PICKING</a:t>
          </a:r>
        </a:p>
      </dsp:txBody>
      <dsp:txXfrm>
        <a:off x="55030" y="62882"/>
        <a:ext cx="8119540" cy="10172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EBBC6-2939-4918-BA25-8433E1E794E4}">
      <dsp:nvSpPr>
        <dsp:cNvPr id="0" name=""/>
        <dsp:cNvSpPr/>
      </dsp:nvSpPr>
      <dsp:spPr>
        <a:xfrm>
          <a:off x="0" y="7852"/>
          <a:ext cx="8229600" cy="1127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SALT IN SHALLOW PITS</a:t>
          </a:r>
          <a:endParaRPr lang="en-IN" sz="4700" kern="1200"/>
        </a:p>
      </dsp:txBody>
      <dsp:txXfrm>
        <a:off x="55030" y="62882"/>
        <a:ext cx="8119540" cy="10172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07ADA-A6C3-473F-AC6A-F17BBE7B8A2B}">
      <dsp:nvSpPr>
        <dsp:cNvPr id="0" name=""/>
        <dsp:cNvSpPr/>
      </dsp:nvSpPr>
      <dsp:spPr>
        <a:xfrm>
          <a:off x="0" y="9975"/>
          <a:ext cx="8229600" cy="1199250"/>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rtl="0">
            <a:lnSpc>
              <a:spcPct val="90000"/>
            </a:lnSpc>
            <a:spcBef>
              <a:spcPct val="0"/>
            </a:spcBef>
            <a:spcAft>
              <a:spcPct val="35000"/>
            </a:spcAft>
            <a:buNone/>
          </a:pPr>
          <a:r>
            <a:rPr lang="en-US" sz="5000" kern="1200" dirty="0"/>
            <a:t>CONDENSATION</a:t>
          </a:r>
        </a:p>
      </dsp:txBody>
      <dsp:txXfrm>
        <a:off x="58543" y="68518"/>
        <a:ext cx="8112514" cy="10821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39316-42A7-4C44-9295-D3B82743EF20}">
      <dsp:nvSpPr>
        <dsp:cNvPr id="0" name=""/>
        <dsp:cNvSpPr/>
      </dsp:nvSpPr>
      <dsp:spPr>
        <a:xfrm>
          <a:off x="0" y="7852"/>
          <a:ext cx="8229600" cy="112729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SEDIMENTATION</a:t>
          </a:r>
          <a:endParaRPr lang="en-IN" sz="4700" kern="1200" dirty="0"/>
        </a:p>
      </dsp:txBody>
      <dsp:txXfrm>
        <a:off x="55030" y="62882"/>
        <a:ext cx="8119540" cy="101723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B0FA0-9AED-4AE5-AAAD-C54BA191D80F}">
      <dsp:nvSpPr>
        <dsp:cNvPr id="0" name=""/>
        <dsp:cNvSpPr/>
      </dsp:nvSpPr>
      <dsp:spPr>
        <a:xfrm>
          <a:off x="0" y="7852"/>
          <a:ext cx="8229600" cy="112729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DECANTATION</a:t>
          </a:r>
          <a:endParaRPr lang="en-IN" sz="4700" kern="1200" dirty="0"/>
        </a:p>
      </dsp:txBody>
      <dsp:txXfrm>
        <a:off x="55030" y="62882"/>
        <a:ext cx="8119540" cy="101723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E6627-E9C5-43B1-923E-53A3770BB66B}">
      <dsp:nvSpPr>
        <dsp:cNvPr id="0" name=""/>
        <dsp:cNvSpPr/>
      </dsp:nvSpPr>
      <dsp:spPr>
        <a:xfrm>
          <a:off x="0" y="7852"/>
          <a:ext cx="8229600" cy="112729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FILTRATION</a:t>
          </a:r>
          <a:endParaRPr lang="en-IN" sz="4700" kern="1200" dirty="0"/>
        </a:p>
      </dsp:txBody>
      <dsp:txXfrm>
        <a:off x="55030" y="62882"/>
        <a:ext cx="8119540" cy="101723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1DBE8-8D41-4125-B24E-4E7DA08DC734}">
      <dsp:nvSpPr>
        <dsp:cNvPr id="0" name=""/>
        <dsp:cNvSpPr/>
      </dsp:nvSpPr>
      <dsp:spPr>
        <a:xfrm>
          <a:off x="0" y="7852"/>
          <a:ext cx="8229600" cy="112729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t>FILTRATION DONE IN LAB</a:t>
          </a:r>
          <a:endParaRPr lang="en-IN" sz="4700" kern="1200" dirty="0"/>
        </a:p>
      </dsp:txBody>
      <dsp:txXfrm>
        <a:off x="55030" y="62882"/>
        <a:ext cx="8119540" cy="101723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F411F-F1FB-453D-BED9-2E174117DF8D}">
      <dsp:nvSpPr>
        <dsp:cNvPr id="0" name=""/>
        <dsp:cNvSpPr/>
      </dsp:nvSpPr>
      <dsp:spPr>
        <a:xfrm>
          <a:off x="0" y="223717"/>
          <a:ext cx="8229600" cy="69556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USE OF MORE THAN ONE METHOD OF SEPARATION</a:t>
          </a:r>
          <a:endParaRPr lang="en-IN" sz="2900" kern="1200"/>
        </a:p>
      </dsp:txBody>
      <dsp:txXfrm>
        <a:off x="33955" y="257672"/>
        <a:ext cx="8161690" cy="62765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E67D7-58DB-41C1-9EF1-60D63FE7450B}">
      <dsp:nvSpPr>
        <dsp:cNvPr id="0" name=""/>
        <dsp:cNvSpPr/>
      </dsp:nvSpPr>
      <dsp:spPr>
        <a:xfrm>
          <a:off x="0" y="223717"/>
          <a:ext cx="8229600"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CAN WATER DISSOLVE ANY AMOUNT OF SUBSTANCE</a:t>
          </a:r>
          <a:endParaRPr lang="en-IN" sz="2900" kern="1200"/>
        </a:p>
      </dsp:txBody>
      <dsp:txXfrm>
        <a:off x="33955" y="257672"/>
        <a:ext cx="8161690" cy="62765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89EC1-61A9-4611-AD9D-F8DBA76B0893}">
      <dsp:nvSpPr>
        <dsp:cNvPr id="0" name=""/>
        <dsp:cNvSpPr/>
      </dsp:nvSpPr>
      <dsp:spPr>
        <a:xfrm>
          <a:off x="0" y="223717"/>
          <a:ext cx="8229600" cy="6955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CAN WATER DISSOLVE ANY AMOUNT OF SUBSTANCE</a:t>
          </a:r>
          <a:endParaRPr lang="en-IN" sz="2900" kern="1200" dirty="0"/>
        </a:p>
      </dsp:txBody>
      <dsp:txXfrm>
        <a:off x="33955" y="257672"/>
        <a:ext cx="8161690" cy="62765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5F329-2876-46F1-B125-F2B75425D10C}">
      <dsp:nvSpPr>
        <dsp:cNvPr id="0" name=""/>
        <dsp:cNvSpPr/>
      </dsp:nvSpPr>
      <dsp:spPr>
        <a:xfrm>
          <a:off x="0" y="2704"/>
          <a:ext cx="8229600" cy="136070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Even though water can dissolve a number of substances and solutions in it, </a:t>
          </a:r>
          <a:r>
            <a:rPr lang="en-US" sz="1800" b="1" kern="1200" dirty="0">
              <a:solidFill>
                <a:srgbClr val="FF0000"/>
              </a:solidFill>
            </a:rPr>
            <a:t>it has a limit to how much it can dissolve. </a:t>
          </a:r>
          <a:r>
            <a:rPr lang="en-US" sz="1800" b="1" kern="1200" dirty="0">
              <a:solidFill>
                <a:schemeClr val="bg1"/>
              </a:solidFill>
            </a:rPr>
            <a:t>After a certain point, it stops dissolving any more of that substance and the substance collects at the bottom of the vessel. We say that the solution has become saturated</a:t>
          </a:r>
          <a:r>
            <a:rPr lang="en-US" sz="1500" b="1" kern="1200" dirty="0"/>
            <a:t>.</a:t>
          </a:r>
          <a:endParaRPr lang="en-IN" sz="1500" kern="1200" dirty="0"/>
        </a:p>
      </dsp:txBody>
      <dsp:txXfrm>
        <a:off x="66424" y="69128"/>
        <a:ext cx="8096752" cy="1227854"/>
      </dsp:txXfrm>
    </dsp:sp>
    <dsp:sp modelId="{F7E2EBD5-01A9-4231-978E-1896C8F188B1}">
      <dsp:nvSpPr>
        <dsp:cNvPr id="0" name=""/>
        <dsp:cNvSpPr/>
      </dsp:nvSpPr>
      <dsp:spPr>
        <a:xfrm>
          <a:off x="0" y="1376133"/>
          <a:ext cx="8229600" cy="1360702"/>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A saturated solution is one that contains the maximum possible amount of a particular solute. For example, if we continue to add increasing amounts of salt to a small quantity of water, there will come a point that the salt will not get mixed with the water and instead deposit at the bottom. At this point, we say that the solution has become saturated i.e. it is now incapable of dissolving any more of the given solute which is in this case, salt.</a:t>
          </a:r>
          <a:endParaRPr lang="en-IN" sz="1600" kern="1200" dirty="0"/>
        </a:p>
      </dsp:txBody>
      <dsp:txXfrm>
        <a:off x="66424" y="1442557"/>
        <a:ext cx="8096752" cy="1227854"/>
      </dsp:txXfrm>
    </dsp:sp>
    <dsp:sp modelId="{282DE653-747A-451D-B9EA-8F8030D636EB}">
      <dsp:nvSpPr>
        <dsp:cNvPr id="0" name=""/>
        <dsp:cNvSpPr/>
      </dsp:nvSpPr>
      <dsp:spPr>
        <a:xfrm>
          <a:off x="0" y="2749563"/>
          <a:ext cx="8229600" cy="1360702"/>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Unsaturated solution is a solution in which more amount of solute can dissolve in a solvent  at that temperature. </a:t>
          </a:r>
        </a:p>
        <a:p>
          <a:pPr marL="0" lvl="0" indent="0" algn="l" defTabSz="889000">
            <a:lnSpc>
              <a:spcPct val="90000"/>
            </a:lnSpc>
            <a:spcBef>
              <a:spcPct val="0"/>
            </a:spcBef>
            <a:spcAft>
              <a:spcPct val="35000"/>
            </a:spcAft>
            <a:buNone/>
          </a:pPr>
          <a:r>
            <a:rPr lang="en-US" sz="2000" b="1" kern="1200" dirty="0"/>
            <a:t>Saturated solution is a solution in which no more amount of solute can dissolve in a solvent at that temperature. </a:t>
          </a:r>
          <a:endParaRPr lang="en-IN" sz="2000" kern="1200" dirty="0"/>
        </a:p>
      </dsp:txBody>
      <dsp:txXfrm>
        <a:off x="66424" y="2815987"/>
        <a:ext cx="8096752" cy="1227854"/>
      </dsp:txXfrm>
    </dsp:sp>
    <dsp:sp modelId="{23758BBD-89FE-45D5-B265-8D6B65E6EED7}">
      <dsp:nvSpPr>
        <dsp:cNvPr id="0" name=""/>
        <dsp:cNvSpPr/>
      </dsp:nvSpPr>
      <dsp:spPr>
        <a:xfrm>
          <a:off x="0" y="4122992"/>
          <a:ext cx="8229600" cy="1360702"/>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One way of ensuring that the given amount of water takes more salt even after it has reached its saturation point is by heating the said water. This is because heating the solution helps to increase the solubility of salt or any solute and hence more amount of the same solute can now be dissolved in the same amount of water.</a:t>
          </a:r>
          <a:endParaRPr lang="en-IN" sz="1800" kern="1200" dirty="0"/>
        </a:p>
      </dsp:txBody>
      <dsp:txXfrm>
        <a:off x="66424" y="4189416"/>
        <a:ext cx="8096752" cy="12278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C32FF-FF14-42CB-B69A-F9CC11D254B7}">
      <dsp:nvSpPr>
        <dsp:cNvPr id="0" name=""/>
        <dsp:cNvSpPr/>
      </dsp:nvSpPr>
      <dsp:spPr>
        <a:xfrm>
          <a:off x="0" y="7852"/>
          <a:ext cx="8229600" cy="112729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rtl="0">
            <a:lnSpc>
              <a:spcPct val="90000"/>
            </a:lnSpc>
            <a:spcBef>
              <a:spcPct val="0"/>
            </a:spcBef>
            <a:spcAft>
              <a:spcPct val="35000"/>
            </a:spcAft>
            <a:buNone/>
          </a:pPr>
          <a:r>
            <a:rPr lang="en-US" sz="4700" kern="1200" dirty="0"/>
            <a:t>HAND PICKING EXAMPLES</a:t>
          </a:r>
        </a:p>
      </dsp:txBody>
      <dsp:txXfrm>
        <a:off x="55030" y="62882"/>
        <a:ext cx="8119540" cy="10172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07ADA-A6C3-473F-AC6A-F17BBE7B8A2B}">
      <dsp:nvSpPr>
        <dsp:cNvPr id="0" name=""/>
        <dsp:cNvSpPr/>
      </dsp:nvSpPr>
      <dsp:spPr>
        <a:xfrm>
          <a:off x="0" y="9975"/>
          <a:ext cx="8229600" cy="1199250"/>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rtl="0">
            <a:lnSpc>
              <a:spcPct val="90000"/>
            </a:lnSpc>
            <a:spcBef>
              <a:spcPct val="0"/>
            </a:spcBef>
            <a:spcAft>
              <a:spcPct val="35000"/>
            </a:spcAft>
            <a:buNone/>
          </a:pPr>
          <a:r>
            <a:rPr lang="en-US" sz="5000" kern="1200" dirty="0"/>
            <a:t>THRESHING</a:t>
          </a:r>
        </a:p>
      </dsp:txBody>
      <dsp:txXfrm>
        <a:off x="58543" y="68518"/>
        <a:ext cx="8112514" cy="10821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B963E-A4A1-4B15-8C75-5B14CBBEA3E5}">
      <dsp:nvSpPr>
        <dsp:cNvPr id="0" name=""/>
        <dsp:cNvSpPr/>
      </dsp:nvSpPr>
      <dsp:spPr>
        <a:xfrm>
          <a:off x="0" y="7852"/>
          <a:ext cx="8229600" cy="112729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rtl="0">
            <a:lnSpc>
              <a:spcPct val="90000"/>
            </a:lnSpc>
            <a:spcBef>
              <a:spcPct val="0"/>
            </a:spcBef>
            <a:spcAft>
              <a:spcPct val="35000"/>
            </a:spcAft>
            <a:buNone/>
          </a:pPr>
          <a:r>
            <a:rPr lang="en-US" sz="4700" kern="1200" dirty="0"/>
            <a:t>THRESHING EXAMPLES</a:t>
          </a:r>
        </a:p>
      </dsp:txBody>
      <dsp:txXfrm>
        <a:off x="55030" y="62882"/>
        <a:ext cx="8119540" cy="10172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07ADA-A6C3-473F-AC6A-F17BBE7B8A2B}">
      <dsp:nvSpPr>
        <dsp:cNvPr id="0" name=""/>
        <dsp:cNvSpPr/>
      </dsp:nvSpPr>
      <dsp:spPr>
        <a:xfrm>
          <a:off x="0" y="9975"/>
          <a:ext cx="8229600" cy="1199250"/>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rtl="0">
            <a:lnSpc>
              <a:spcPct val="90000"/>
            </a:lnSpc>
            <a:spcBef>
              <a:spcPct val="0"/>
            </a:spcBef>
            <a:spcAft>
              <a:spcPct val="35000"/>
            </a:spcAft>
            <a:buNone/>
          </a:pPr>
          <a:r>
            <a:rPr lang="en-US" sz="5000" kern="1200" dirty="0"/>
            <a:t>WINNOWING</a:t>
          </a:r>
        </a:p>
      </dsp:txBody>
      <dsp:txXfrm>
        <a:off x="58543" y="68518"/>
        <a:ext cx="8112514" cy="10821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C748E-E55B-4635-B55D-D6135CBB4048}">
      <dsp:nvSpPr>
        <dsp:cNvPr id="0" name=""/>
        <dsp:cNvSpPr/>
      </dsp:nvSpPr>
      <dsp:spPr>
        <a:xfrm>
          <a:off x="0" y="7852"/>
          <a:ext cx="8229600" cy="112729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t>WINNNOWING EXAMPLES</a:t>
          </a:r>
          <a:endParaRPr lang="en-IN" sz="4700" kern="1200" dirty="0"/>
        </a:p>
      </dsp:txBody>
      <dsp:txXfrm>
        <a:off x="55030" y="62882"/>
        <a:ext cx="8119540" cy="10172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07ADA-A6C3-473F-AC6A-F17BBE7B8A2B}">
      <dsp:nvSpPr>
        <dsp:cNvPr id="0" name=""/>
        <dsp:cNvSpPr/>
      </dsp:nvSpPr>
      <dsp:spPr>
        <a:xfrm>
          <a:off x="0" y="9975"/>
          <a:ext cx="8229600" cy="1199250"/>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rtl="0">
            <a:lnSpc>
              <a:spcPct val="90000"/>
            </a:lnSpc>
            <a:spcBef>
              <a:spcPct val="0"/>
            </a:spcBef>
            <a:spcAft>
              <a:spcPct val="35000"/>
            </a:spcAft>
            <a:buNone/>
          </a:pPr>
          <a:r>
            <a:rPr lang="en-US" sz="5000" kern="1200" dirty="0"/>
            <a:t>SIEVING</a:t>
          </a:r>
        </a:p>
      </dsp:txBody>
      <dsp:txXfrm>
        <a:off x="58543" y="68518"/>
        <a:ext cx="8112514" cy="10821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193D3-6390-4F61-901D-4B21A296B564}">
      <dsp:nvSpPr>
        <dsp:cNvPr id="0" name=""/>
        <dsp:cNvSpPr/>
      </dsp:nvSpPr>
      <dsp:spPr>
        <a:xfrm>
          <a:off x="0" y="7852"/>
          <a:ext cx="8229600" cy="112729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SIEVING EXAMPLES</a:t>
          </a:r>
          <a:endParaRPr lang="en-IN" sz="4700" kern="1200"/>
        </a:p>
      </dsp:txBody>
      <dsp:txXfrm>
        <a:off x="55030" y="62882"/>
        <a:ext cx="8119540" cy="10172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07ADA-A6C3-473F-AC6A-F17BBE7B8A2B}">
      <dsp:nvSpPr>
        <dsp:cNvPr id="0" name=""/>
        <dsp:cNvSpPr/>
      </dsp:nvSpPr>
      <dsp:spPr>
        <a:xfrm>
          <a:off x="0" y="9975"/>
          <a:ext cx="8229600" cy="1199250"/>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rtl="0">
            <a:lnSpc>
              <a:spcPct val="90000"/>
            </a:lnSpc>
            <a:spcBef>
              <a:spcPct val="0"/>
            </a:spcBef>
            <a:spcAft>
              <a:spcPct val="35000"/>
            </a:spcAft>
            <a:buNone/>
          </a:pPr>
          <a:r>
            <a:rPr lang="en-US" sz="5000" kern="1200" dirty="0"/>
            <a:t>EVAPORATION</a:t>
          </a:r>
        </a:p>
      </dsp:txBody>
      <dsp:txXfrm>
        <a:off x="58543" y="68518"/>
        <a:ext cx="8112514" cy="10821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2EEED5-5A36-4F88-AA0B-F89472DF7088}" type="datetimeFigureOut">
              <a:rPr lang="en-US" smtClean="0"/>
              <a:t>10/7/2020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1CE1FF-19CA-4547-B107-934D3220B91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1CE1FF-19CA-4547-B107-934D3220B91E}" type="slidenum">
              <a:rPr lang="en-US" smtClean="0"/>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4.xml"/><Relationship Id="rId7" Type="http://schemas.openxmlformats.org/officeDocument/2006/relationships/image" Target="../media/image9.jpe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Layout" Target="../diagrams/layout6.xml"/><Relationship Id="rId7" Type="http://schemas.openxmlformats.org/officeDocument/2006/relationships/image" Target="../media/image12.pn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8.xml"/><Relationship Id="rId7" Type="http://schemas.openxmlformats.org/officeDocument/2006/relationships/image" Target="../media/image14.png"/><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6.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diagramLayout" Target="../diagrams/layout15.xml"/><Relationship Id="rId7" Type="http://schemas.openxmlformats.org/officeDocument/2006/relationships/image" Target="../media/image20.emf"/><Relationship Id="rId2" Type="http://schemas.openxmlformats.org/officeDocument/2006/relationships/diagramData" Target="../diagrams/data15.xml"/><Relationship Id="rId1" Type="http://schemas.openxmlformats.org/officeDocument/2006/relationships/slideLayout" Target="../slideLayouts/slideLayout5.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hyperlink" Target="Solute%20Solvent%20vedio.mp4" TargetMode="Externa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 K Sinha\Desktop\57edca65-a9d1-45da-b94e-833870e14125_400_400.jpg"/>
          <p:cNvPicPr>
            <a:picLocks noChangeAspect="1" noChangeArrowheads="1"/>
          </p:cNvPicPr>
          <p:nvPr/>
        </p:nvPicPr>
        <p:blipFill>
          <a:blip r:embed="rId2"/>
          <a:srcRect/>
          <a:stretch>
            <a:fillRect/>
          </a:stretch>
        </p:blipFill>
        <p:spPr bwMode="auto">
          <a:xfrm>
            <a:off x="304800" y="2057400"/>
            <a:ext cx="8534400" cy="4495800"/>
          </a:xfrm>
          <a:prstGeom prst="rect">
            <a:avLst/>
          </a:prstGeom>
          <a:noFill/>
        </p:spPr>
      </p:pic>
      <p:sp>
        <p:nvSpPr>
          <p:cNvPr id="5" name="Title 4"/>
          <p:cNvSpPr>
            <a:spLocks noGrp="1"/>
          </p:cNvSpPr>
          <p:nvPr>
            <p:ph type="title"/>
          </p:nvPr>
        </p:nvSpPr>
        <p:spPr>
          <a:xfrm>
            <a:off x="457200" y="457200"/>
            <a:ext cx="8229600" cy="762000"/>
          </a:xfrm>
        </p:spPr>
        <p:txBody>
          <a:bodyPr>
            <a:normAutofit fontScale="90000"/>
          </a:bodyPr>
          <a:lstStyle/>
          <a:p>
            <a:r>
              <a:rPr lang="en-US" b="1" dirty="0">
                <a:latin typeface="Agency FB" pitchFamily="34" charset="0"/>
              </a:rPr>
              <a:t>SEPARATION OF SUBSTANCES</a:t>
            </a:r>
            <a:br>
              <a:rPr lang="en-US" b="1" dirty="0">
                <a:latin typeface="Agency FB" pitchFamily="34" charset="0"/>
              </a:rPr>
            </a:br>
            <a:r>
              <a:rPr lang="en-US" b="1" dirty="0">
                <a:latin typeface="Agency FB" pitchFamily="34" charset="0"/>
              </a:rPr>
              <a:t>SCIENCE</a:t>
            </a:r>
            <a:br>
              <a:rPr lang="en-US" b="1" dirty="0">
                <a:latin typeface="Agency FB" pitchFamily="34" charset="0"/>
              </a:rPr>
            </a:br>
            <a:r>
              <a:rPr lang="en-US" b="1" dirty="0">
                <a:latin typeface="Agency FB" pitchFamily="34" charset="0"/>
              </a:rPr>
              <a:t> CLASS 6</a:t>
            </a:r>
          </a:p>
        </p:txBody>
      </p:sp>
      <p:sp>
        <p:nvSpPr>
          <p:cNvPr id="6" name="Content Placeholder 5"/>
          <p:cNvSpPr>
            <a:spLocks noGrp="1"/>
          </p:cNvSpPr>
          <p:nvPr>
            <p:ph idx="1"/>
          </p:nvPr>
        </p:nvSpPr>
        <p:spPr>
          <a:xfrm>
            <a:off x="228600" y="838200"/>
            <a:ext cx="8686800" cy="5791200"/>
          </a:xfrm>
        </p:spPr>
        <p:txBody>
          <a:bodyPr/>
          <a:lstStyle/>
          <a:p>
            <a:pPr>
              <a:buNone/>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457200" y="152400"/>
          <a:ext cx="82296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7"/>
          <p:cNvSpPr>
            <a:spLocks noGrp="1"/>
          </p:cNvSpPr>
          <p:nvPr>
            <p:ph idx="1"/>
          </p:nvPr>
        </p:nvSpPr>
        <p:spPr>
          <a:xfrm>
            <a:off x="381000" y="1371600"/>
            <a:ext cx="8458200" cy="5486400"/>
          </a:xfrm>
          <a:solidFill>
            <a:schemeClr val="accent5">
              <a:lumMod val="40000"/>
              <a:lumOff val="60000"/>
            </a:schemeClr>
          </a:solidFill>
        </p:spPr>
        <p:txBody>
          <a:bodyPr>
            <a:noAutofit/>
          </a:bodyPr>
          <a:lstStyle/>
          <a:p>
            <a:r>
              <a:rPr lang="en-US" sz="2400" b="1" spc="-5" dirty="0">
                <a:cs typeface="Calibri"/>
              </a:rPr>
              <a:t>Threshing: </a:t>
            </a:r>
            <a:r>
              <a:rPr lang="en-US" sz="2400" spc="-10" dirty="0">
                <a:solidFill>
                  <a:srgbClr val="FF0000"/>
                </a:solidFill>
                <a:cs typeface="Calibri"/>
              </a:rPr>
              <a:t>Threshing </a:t>
            </a:r>
            <a:r>
              <a:rPr lang="en-US" sz="2400" dirty="0">
                <a:solidFill>
                  <a:srgbClr val="FF0000"/>
                </a:solidFill>
                <a:cs typeface="Calibri"/>
              </a:rPr>
              <a:t>is </a:t>
            </a:r>
            <a:r>
              <a:rPr lang="en-US" sz="2400" spc="-5" dirty="0">
                <a:solidFill>
                  <a:srgbClr val="FF0000"/>
                </a:solidFill>
                <a:cs typeface="Calibri"/>
              </a:rPr>
              <a:t>a method in which</a:t>
            </a:r>
            <a:r>
              <a:rPr lang="en-US" sz="2400" spc="-15" dirty="0">
                <a:solidFill>
                  <a:srgbClr val="FF0000"/>
                </a:solidFill>
                <a:cs typeface="Calibri"/>
              </a:rPr>
              <a:t> grain </a:t>
            </a:r>
            <a:r>
              <a:rPr lang="en-US" sz="2400" spc="-5" dirty="0">
                <a:solidFill>
                  <a:srgbClr val="FF0000"/>
                </a:solidFill>
                <a:cs typeface="Calibri"/>
              </a:rPr>
              <a:t>seeds are separated </a:t>
            </a:r>
            <a:r>
              <a:rPr lang="en-US" sz="2400" spc="-15" dirty="0">
                <a:solidFill>
                  <a:srgbClr val="FF0000"/>
                </a:solidFill>
                <a:cs typeface="Calibri"/>
              </a:rPr>
              <a:t>from </a:t>
            </a:r>
            <a:r>
              <a:rPr lang="en-US" sz="2400" dirty="0">
                <a:solidFill>
                  <a:srgbClr val="FF0000"/>
                </a:solidFill>
                <a:cs typeface="Calibri"/>
              </a:rPr>
              <a:t>the  </a:t>
            </a:r>
            <a:r>
              <a:rPr lang="en-US" sz="2400" spc="-10" dirty="0">
                <a:solidFill>
                  <a:srgbClr val="FF0000"/>
                </a:solidFill>
                <a:cs typeface="Calibri"/>
              </a:rPr>
              <a:t>harvested</a:t>
            </a:r>
            <a:r>
              <a:rPr lang="en-US" sz="2400" spc="-40" dirty="0">
                <a:solidFill>
                  <a:srgbClr val="FF0000"/>
                </a:solidFill>
                <a:cs typeface="Calibri"/>
              </a:rPr>
              <a:t> </a:t>
            </a:r>
            <a:r>
              <a:rPr lang="en-US" sz="2400" spc="-20" dirty="0">
                <a:solidFill>
                  <a:srgbClr val="FF0000"/>
                </a:solidFill>
                <a:cs typeface="Calibri"/>
              </a:rPr>
              <a:t>stalks by beating it on a hard surface. </a:t>
            </a:r>
          </a:p>
          <a:p>
            <a:r>
              <a:rPr lang="en-US" sz="2400" b="1" spc="-20" dirty="0">
                <a:solidFill>
                  <a:srgbClr val="FF0000"/>
                </a:solidFill>
                <a:cs typeface="Calibri"/>
              </a:rPr>
              <a:t>Threshing is of  basically three types:</a:t>
            </a:r>
          </a:p>
          <a:p>
            <a:pPr marL="457200" indent="-457200">
              <a:buAutoNum type="arabicPeriod"/>
            </a:pPr>
            <a:r>
              <a:rPr lang="en-US" sz="2000" b="1" dirty="0">
                <a:latin typeface="Arial" pitchFamily="34" charset="0"/>
                <a:cs typeface="Arial" pitchFamily="34" charset="0"/>
              </a:rPr>
              <a:t>Manual </a:t>
            </a:r>
            <a:r>
              <a:rPr lang="en-US" sz="2000" b="1" spc="-5" dirty="0">
                <a:latin typeface="Arial" pitchFamily="34" charset="0"/>
                <a:cs typeface="Arial" pitchFamily="34" charset="0"/>
              </a:rPr>
              <a:t>Threshing: </a:t>
            </a:r>
            <a:r>
              <a:rPr lang="en-US" sz="2000" b="1" dirty="0">
                <a:solidFill>
                  <a:srgbClr val="FF0000"/>
                </a:solidFill>
                <a:latin typeface="Arial" pitchFamily="34" charset="0"/>
                <a:cs typeface="Arial" pitchFamily="34" charset="0"/>
              </a:rPr>
              <a:t>When the </a:t>
            </a:r>
            <a:r>
              <a:rPr lang="en-US" sz="2000" b="1" spc="-10" dirty="0">
                <a:solidFill>
                  <a:srgbClr val="FF0000"/>
                </a:solidFill>
                <a:latin typeface="Arial" pitchFamily="34" charset="0"/>
                <a:cs typeface="Arial" pitchFamily="34" charset="0"/>
              </a:rPr>
              <a:t>quantity </a:t>
            </a:r>
            <a:r>
              <a:rPr lang="en-US" sz="2000" b="1" dirty="0">
                <a:solidFill>
                  <a:srgbClr val="FF0000"/>
                </a:solidFill>
                <a:latin typeface="Arial" pitchFamily="34" charset="0"/>
                <a:cs typeface="Arial" pitchFamily="34" charset="0"/>
              </a:rPr>
              <a:t>is </a:t>
            </a:r>
            <a:r>
              <a:rPr lang="en-US" sz="2000" b="1" spc="-5" dirty="0">
                <a:solidFill>
                  <a:srgbClr val="FF0000"/>
                </a:solidFill>
                <a:latin typeface="Arial" pitchFamily="34" charset="0"/>
                <a:cs typeface="Arial" pitchFamily="34" charset="0"/>
              </a:rPr>
              <a:t>small, </a:t>
            </a:r>
            <a:r>
              <a:rPr lang="en-US" sz="2000" b="1" spc="-10" dirty="0">
                <a:solidFill>
                  <a:srgbClr val="FF0000"/>
                </a:solidFill>
                <a:latin typeface="Arial" pitchFamily="34" charset="0"/>
                <a:cs typeface="Arial" pitchFamily="34" charset="0"/>
              </a:rPr>
              <a:t>threshing </a:t>
            </a:r>
            <a:r>
              <a:rPr lang="en-US" sz="2000" b="1" dirty="0">
                <a:solidFill>
                  <a:srgbClr val="FF0000"/>
                </a:solidFill>
                <a:latin typeface="Arial" pitchFamily="34" charset="0"/>
                <a:cs typeface="Arial" pitchFamily="34" charset="0"/>
              </a:rPr>
              <a:t>is</a:t>
            </a:r>
            <a:r>
              <a:rPr lang="en-US" sz="2000" b="1" spc="-80" dirty="0">
                <a:solidFill>
                  <a:srgbClr val="FF0000"/>
                </a:solidFill>
                <a:latin typeface="Arial" pitchFamily="34" charset="0"/>
                <a:cs typeface="Arial" pitchFamily="34" charset="0"/>
              </a:rPr>
              <a:t> </a:t>
            </a:r>
            <a:r>
              <a:rPr lang="en-US" sz="2000" b="1" spc="-10" dirty="0">
                <a:solidFill>
                  <a:srgbClr val="FF0000"/>
                </a:solidFill>
                <a:latin typeface="Arial" pitchFamily="34" charset="0"/>
                <a:cs typeface="Arial" pitchFamily="34" charset="0"/>
              </a:rPr>
              <a:t>done  </a:t>
            </a:r>
            <a:r>
              <a:rPr lang="en-US" sz="2000" b="1" spc="-20" dirty="0">
                <a:solidFill>
                  <a:srgbClr val="FF0000"/>
                </a:solidFill>
                <a:latin typeface="Arial" pitchFamily="34" charset="0"/>
                <a:cs typeface="Arial" pitchFamily="34" charset="0"/>
              </a:rPr>
              <a:t>manually. </a:t>
            </a:r>
            <a:r>
              <a:rPr lang="en-US" sz="2000" b="1" spc="-5" dirty="0">
                <a:solidFill>
                  <a:srgbClr val="FF0000"/>
                </a:solidFill>
                <a:latin typeface="Arial" pitchFamily="34" charset="0"/>
                <a:cs typeface="Arial" pitchFamily="34" charset="0"/>
              </a:rPr>
              <a:t>Small bundles of </a:t>
            </a:r>
            <a:r>
              <a:rPr lang="en-US" sz="2000" b="1" dirty="0">
                <a:solidFill>
                  <a:srgbClr val="FF0000"/>
                </a:solidFill>
                <a:latin typeface="Arial" pitchFamily="34" charset="0"/>
                <a:cs typeface="Arial" pitchFamily="34" charset="0"/>
              </a:rPr>
              <a:t>the </a:t>
            </a:r>
            <a:r>
              <a:rPr lang="en-US" sz="2000" b="1" spc="-10" dirty="0">
                <a:solidFill>
                  <a:srgbClr val="FF0000"/>
                </a:solidFill>
                <a:latin typeface="Arial" pitchFamily="34" charset="0"/>
                <a:cs typeface="Arial" pitchFamily="34" charset="0"/>
              </a:rPr>
              <a:t>harvested </a:t>
            </a:r>
            <a:r>
              <a:rPr lang="en-US" sz="2000" b="1" spc="-20" dirty="0">
                <a:solidFill>
                  <a:srgbClr val="FF0000"/>
                </a:solidFill>
                <a:latin typeface="Arial" pitchFamily="34" charset="0"/>
                <a:cs typeface="Arial" pitchFamily="34" charset="0"/>
              </a:rPr>
              <a:t>stalks </a:t>
            </a:r>
            <a:r>
              <a:rPr lang="en-US" sz="2000" b="1" spc="-15" dirty="0">
                <a:solidFill>
                  <a:srgbClr val="FF0000"/>
                </a:solidFill>
                <a:latin typeface="Arial" pitchFamily="34" charset="0"/>
                <a:cs typeface="Arial" pitchFamily="34" charset="0"/>
              </a:rPr>
              <a:t>are </a:t>
            </a:r>
            <a:r>
              <a:rPr lang="en-US" sz="2000" b="1" spc="-10" dirty="0">
                <a:solidFill>
                  <a:srgbClr val="FF0000"/>
                </a:solidFill>
                <a:latin typeface="Arial" pitchFamily="34" charset="0"/>
                <a:cs typeface="Arial" pitchFamily="34" charset="0"/>
              </a:rPr>
              <a:t>thrashed </a:t>
            </a:r>
            <a:r>
              <a:rPr lang="en-US" sz="2000" b="1" spc="-5" dirty="0">
                <a:solidFill>
                  <a:srgbClr val="FF0000"/>
                </a:solidFill>
                <a:latin typeface="Arial" pitchFamily="34" charset="0"/>
                <a:cs typeface="Arial" pitchFamily="34" charset="0"/>
              </a:rPr>
              <a:t>on  </a:t>
            </a:r>
            <a:r>
              <a:rPr lang="en-US" sz="2000" b="1" dirty="0">
                <a:solidFill>
                  <a:srgbClr val="FF0000"/>
                </a:solidFill>
                <a:latin typeface="Arial" pitchFamily="34" charset="0"/>
                <a:cs typeface="Arial" pitchFamily="34" charset="0"/>
              </a:rPr>
              <a:t>a </a:t>
            </a:r>
            <a:r>
              <a:rPr lang="en-US" sz="2000" b="1" spc="-15" dirty="0">
                <a:solidFill>
                  <a:srgbClr val="FF0000"/>
                </a:solidFill>
                <a:latin typeface="Arial" pitchFamily="34" charset="0"/>
                <a:cs typeface="Arial" pitchFamily="34" charset="0"/>
              </a:rPr>
              <a:t>hard </a:t>
            </a:r>
            <a:r>
              <a:rPr lang="en-US" sz="2000" b="1" spc="-10" dirty="0">
                <a:solidFill>
                  <a:srgbClr val="FF0000"/>
                </a:solidFill>
                <a:latin typeface="Arial" pitchFamily="34" charset="0"/>
                <a:cs typeface="Arial" pitchFamily="34" charset="0"/>
              </a:rPr>
              <a:t>surface. </a:t>
            </a:r>
            <a:r>
              <a:rPr lang="en-US" sz="2000" b="1" spc="-5" dirty="0">
                <a:solidFill>
                  <a:srgbClr val="FF0000"/>
                </a:solidFill>
                <a:latin typeface="Arial" pitchFamily="34" charset="0"/>
                <a:cs typeface="Arial" pitchFamily="34" charset="0"/>
              </a:rPr>
              <a:t>This </a:t>
            </a:r>
            <a:r>
              <a:rPr lang="en-US" sz="2000" b="1" spc="-10" dirty="0">
                <a:solidFill>
                  <a:srgbClr val="FF0000"/>
                </a:solidFill>
                <a:latin typeface="Arial" pitchFamily="34" charset="0"/>
                <a:cs typeface="Arial" pitchFamily="34" charset="0"/>
              </a:rPr>
              <a:t>helps </a:t>
            </a:r>
            <a:r>
              <a:rPr lang="en-US" sz="2000" b="1" dirty="0">
                <a:solidFill>
                  <a:srgbClr val="FF0000"/>
                </a:solidFill>
                <a:latin typeface="Arial" pitchFamily="34" charset="0"/>
                <a:cs typeface="Arial" pitchFamily="34" charset="0"/>
              </a:rPr>
              <a:t>in </a:t>
            </a:r>
            <a:r>
              <a:rPr lang="en-US" sz="2000" b="1" spc="-15" dirty="0">
                <a:solidFill>
                  <a:srgbClr val="FF0000"/>
                </a:solidFill>
                <a:latin typeface="Arial" pitchFamily="34" charset="0"/>
                <a:cs typeface="Arial" pitchFamily="34" charset="0"/>
              </a:rPr>
              <a:t>separating </a:t>
            </a:r>
            <a:r>
              <a:rPr lang="en-US" sz="2000" b="1" dirty="0">
                <a:solidFill>
                  <a:srgbClr val="FF0000"/>
                </a:solidFill>
                <a:latin typeface="Arial" pitchFamily="34" charset="0"/>
                <a:cs typeface="Arial" pitchFamily="34" charset="0"/>
              </a:rPr>
              <a:t>the</a:t>
            </a:r>
            <a:r>
              <a:rPr lang="en-US" sz="2000" b="1" spc="-70" dirty="0">
                <a:solidFill>
                  <a:srgbClr val="FF0000"/>
                </a:solidFill>
                <a:latin typeface="Arial" pitchFamily="34" charset="0"/>
                <a:cs typeface="Arial" pitchFamily="34" charset="0"/>
              </a:rPr>
              <a:t> </a:t>
            </a:r>
            <a:r>
              <a:rPr lang="en-US" sz="2000" b="1" spc="-10" dirty="0">
                <a:solidFill>
                  <a:srgbClr val="FF0000"/>
                </a:solidFill>
                <a:latin typeface="Arial" pitchFamily="34" charset="0"/>
                <a:cs typeface="Arial" pitchFamily="34" charset="0"/>
              </a:rPr>
              <a:t>grains</a:t>
            </a:r>
            <a:r>
              <a:rPr lang="en-US" sz="2000" b="1" spc="-10" dirty="0">
                <a:latin typeface="Arial" pitchFamily="34" charset="0"/>
                <a:cs typeface="Arial" pitchFamily="34" charset="0"/>
              </a:rPr>
              <a:t>. </a:t>
            </a:r>
          </a:p>
          <a:p>
            <a:pPr marL="457200" indent="-457200">
              <a:buAutoNum type="arabicPeriod"/>
            </a:pPr>
            <a:r>
              <a:rPr lang="en-US" sz="2000" b="1" spc="-10" dirty="0">
                <a:latin typeface="Arial" pitchFamily="34" charset="0"/>
                <a:cs typeface="Arial" pitchFamily="34" charset="0"/>
              </a:rPr>
              <a:t>Threshing by </a:t>
            </a:r>
            <a:r>
              <a:rPr lang="en-US" sz="2000" b="1" spc="-5" dirty="0">
                <a:latin typeface="Arial" pitchFamily="34" charset="0"/>
                <a:cs typeface="Arial" pitchFamily="34" charset="0"/>
              </a:rPr>
              <a:t>Animals: </a:t>
            </a:r>
            <a:r>
              <a:rPr lang="en-US" sz="2000" b="1" spc="-20" dirty="0">
                <a:solidFill>
                  <a:srgbClr val="FF0000"/>
                </a:solidFill>
                <a:latin typeface="Arial" pitchFamily="34" charset="0"/>
                <a:cs typeface="Arial" pitchFamily="34" charset="0"/>
              </a:rPr>
              <a:t>For </a:t>
            </a:r>
            <a:r>
              <a:rPr lang="en-US" sz="2000" b="1" spc="-10" dirty="0">
                <a:solidFill>
                  <a:srgbClr val="FF0000"/>
                </a:solidFill>
                <a:latin typeface="Arial" pitchFamily="34" charset="0"/>
                <a:cs typeface="Arial" pitchFamily="34" charset="0"/>
              </a:rPr>
              <a:t>larger </a:t>
            </a:r>
            <a:r>
              <a:rPr lang="en-US" sz="2000" b="1" spc="-5" dirty="0">
                <a:solidFill>
                  <a:srgbClr val="FF0000"/>
                </a:solidFill>
                <a:latin typeface="Arial" pitchFamily="34" charset="0"/>
                <a:cs typeface="Arial" pitchFamily="34" charset="0"/>
              </a:rPr>
              <a:t>quantities, </a:t>
            </a:r>
            <a:r>
              <a:rPr lang="en-US" sz="2000" b="1" spc="-10" dirty="0">
                <a:solidFill>
                  <a:srgbClr val="FF0000"/>
                </a:solidFill>
                <a:latin typeface="Arial" pitchFamily="34" charset="0"/>
                <a:cs typeface="Arial" pitchFamily="34" charset="0"/>
              </a:rPr>
              <a:t>threshing </a:t>
            </a:r>
            <a:r>
              <a:rPr lang="en-US" sz="2000" b="1" dirty="0">
                <a:solidFill>
                  <a:srgbClr val="FF0000"/>
                </a:solidFill>
                <a:latin typeface="Arial" pitchFamily="34" charset="0"/>
                <a:cs typeface="Arial" pitchFamily="34" charset="0"/>
              </a:rPr>
              <a:t>is </a:t>
            </a:r>
            <a:r>
              <a:rPr lang="en-US" sz="2000" b="1" spc="-5" dirty="0">
                <a:solidFill>
                  <a:srgbClr val="FF0000"/>
                </a:solidFill>
                <a:latin typeface="Arial" pitchFamily="34" charset="0"/>
                <a:cs typeface="Arial" pitchFamily="34" charset="0"/>
              </a:rPr>
              <a:t>done </a:t>
            </a:r>
            <a:r>
              <a:rPr lang="en-US" sz="2000" b="1" dirty="0">
                <a:solidFill>
                  <a:srgbClr val="FF0000"/>
                </a:solidFill>
                <a:latin typeface="Arial" pitchFamily="34" charset="0"/>
                <a:cs typeface="Arial" pitchFamily="34" charset="0"/>
              </a:rPr>
              <a:t>in  the </a:t>
            </a:r>
            <a:r>
              <a:rPr lang="en-US" sz="2000" b="1" spc="-10" dirty="0">
                <a:solidFill>
                  <a:srgbClr val="FF0000"/>
                </a:solidFill>
                <a:latin typeface="Arial" pitchFamily="34" charset="0"/>
                <a:cs typeface="Arial" pitchFamily="34" charset="0"/>
              </a:rPr>
              <a:t>traditional </a:t>
            </a:r>
            <a:r>
              <a:rPr lang="en-US" sz="2000" b="1" spc="-25" dirty="0">
                <a:solidFill>
                  <a:srgbClr val="FF0000"/>
                </a:solidFill>
                <a:latin typeface="Arial" pitchFamily="34" charset="0"/>
                <a:cs typeface="Arial" pitchFamily="34" charset="0"/>
              </a:rPr>
              <a:t>way </a:t>
            </a:r>
            <a:r>
              <a:rPr lang="en-US" sz="2000" b="1" spc="-10" dirty="0">
                <a:solidFill>
                  <a:srgbClr val="FF0000"/>
                </a:solidFill>
                <a:latin typeface="Arial" pitchFamily="34" charset="0"/>
                <a:cs typeface="Arial" pitchFamily="34" charset="0"/>
              </a:rPr>
              <a:t>by </a:t>
            </a:r>
            <a:r>
              <a:rPr lang="en-US" sz="2000" b="1" spc="-5" dirty="0">
                <a:solidFill>
                  <a:srgbClr val="FF0000"/>
                </a:solidFill>
                <a:latin typeface="Arial" pitchFamily="34" charset="0"/>
                <a:cs typeface="Arial" pitchFamily="34" charset="0"/>
              </a:rPr>
              <a:t>using </a:t>
            </a:r>
            <a:r>
              <a:rPr lang="en-US" sz="2000" b="1" dirty="0">
                <a:solidFill>
                  <a:srgbClr val="FF0000"/>
                </a:solidFill>
                <a:latin typeface="Arial" pitchFamily="34" charset="0"/>
                <a:cs typeface="Arial" pitchFamily="34" charset="0"/>
              </a:rPr>
              <a:t>animals. </a:t>
            </a:r>
            <a:r>
              <a:rPr lang="en-US" sz="2000" b="1" spc="-20" dirty="0">
                <a:solidFill>
                  <a:srgbClr val="FF0000"/>
                </a:solidFill>
                <a:latin typeface="Arial" pitchFamily="34" charset="0"/>
                <a:cs typeface="Arial" pitchFamily="34" charset="0"/>
              </a:rPr>
              <a:t>For </a:t>
            </a:r>
            <a:r>
              <a:rPr lang="en-US" sz="2000" b="1" spc="-5" dirty="0">
                <a:solidFill>
                  <a:srgbClr val="FF0000"/>
                </a:solidFill>
                <a:latin typeface="Arial" pitchFamily="34" charset="0"/>
                <a:cs typeface="Arial" pitchFamily="34" charset="0"/>
              </a:rPr>
              <a:t>this, </a:t>
            </a:r>
            <a:r>
              <a:rPr lang="en-US" sz="2000" b="1" spc="-20" dirty="0">
                <a:solidFill>
                  <a:srgbClr val="FF0000"/>
                </a:solidFill>
                <a:latin typeface="Arial" pitchFamily="34" charset="0"/>
                <a:cs typeface="Arial" pitchFamily="34" charset="0"/>
              </a:rPr>
              <a:t>stalks </a:t>
            </a:r>
            <a:r>
              <a:rPr lang="en-US" sz="2000" b="1" spc="-15" dirty="0">
                <a:solidFill>
                  <a:srgbClr val="FF0000"/>
                </a:solidFill>
                <a:latin typeface="Arial" pitchFamily="34" charset="0"/>
                <a:cs typeface="Arial" pitchFamily="34" charset="0"/>
              </a:rPr>
              <a:t>are </a:t>
            </a:r>
            <a:r>
              <a:rPr lang="en-US" sz="2000" b="1" spc="-10" dirty="0">
                <a:solidFill>
                  <a:srgbClr val="FF0000"/>
                </a:solidFill>
                <a:latin typeface="Arial" pitchFamily="34" charset="0"/>
                <a:cs typeface="Arial" pitchFamily="34" charset="0"/>
              </a:rPr>
              <a:t>spread  around </a:t>
            </a:r>
            <a:r>
              <a:rPr lang="en-US" sz="2000" b="1" dirty="0">
                <a:solidFill>
                  <a:srgbClr val="FF0000"/>
                </a:solidFill>
                <a:latin typeface="Arial" pitchFamily="34" charset="0"/>
                <a:cs typeface="Arial" pitchFamily="34" charset="0"/>
              </a:rPr>
              <a:t>a </a:t>
            </a:r>
            <a:r>
              <a:rPr lang="en-US" sz="2000" b="1" spc="-5" dirty="0">
                <a:solidFill>
                  <a:srgbClr val="FF0000"/>
                </a:solidFill>
                <a:latin typeface="Arial" pitchFamily="34" charset="0"/>
                <a:cs typeface="Arial" pitchFamily="34" charset="0"/>
              </a:rPr>
              <a:t>pole. </a:t>
            </a:r>
            <a:r>
              <a:rPr lang="en-US" sz="2000" b="1" spc="-20" dirty="0">
                <a:solidFill>
                  <a:srgbClr val="FF0000"/>
                </a:solidFill>
                <a:latin typeface="Arial" pitchFamily="34" charset="0"/>
                <a:cs typeface="Arial" pitchFamily="34" charset="0"/>
              </a:rPr>
              <a:t>Several </a:t>
            </a:r>
            <a:r>
              <a:rPr lang="en-US" sz="2000" b="1" spc="-5" dirty="0">
                <a:solidFill>
                  <a:srgbClr val="FF0000"/>
                </a:solidFill>
                <a:latin typeface="Arial" pitchFamily="34" charset="0"/>
                <a:cs typeface="Arial" pitchFamily="34" charset="0"/>
              </a:rPr>
              <a:t>bullocks </a:t>
            </a:r>
            <a:r>
              <a:rPr lang="en-US" sz="2000" b="1" spc="-20" dirty="0">
                <a:solidFill>
                  <a:srgbClr val="FF0000"/>
                </a:solidFill>
                <a:latin typeface="Arial" pitchFamily="34" charset="0"/>
                <a:cs typeface="Arial" pitchFamily="34" charset="0"/>
              </a:rPr>
              <a:t>are </a:t>
            </a:r>
            <a:r>
              <a:rPr lang="en-US" sz="2000" b="1" dirty="0">
                <a:solidFill>
                  <a:srgbClr val="FF0000"/>
                </a:solidFill>
                <a:latin typeface="Arial" pitchFamily="34" charset="0"/>
                <a:cs typeface="Arial" pitchFamily="34" charset="0"/>
              </a:rPr>
              <a:t>tied </a:t>
            </a:r>
            <a:r>
              <a:rPr lang="en-US" sz="2000" b="1" spc="-15" dirty="0">
                <a:solidFill>
                  <a:srgbClr val="FF0000"/>
                </a:solidFill>
                <a:latin typeface="Arial" pitchFamily="34" charset="0"/>
                <a:cs typeface="Arial" pitchFamily="34" charset="0"/>
              </a:rPr>
              <a:t>to </a:t>
            </a:r>
            <a:r>
              <a:rPr lang="en-US" sz="2000" b="1" dirty="0">
                <a:solidFill>
                  <a:srgbClr val="FF0000"/>
                </a:solidFill>
                <a:latin typeface="Arial" pitchFamily="34" charset="0"/>
                <a:cs typeface="Arial" pitchFamily="34" charset="0"/>
              </a:rPr>
              <a:t>the </a:t>
            </a:r>
            <a:r>
              <a:rPr lang="en-US" sz="2000" b="1" spc="-5" dirty="0">
                <a:solidFill>
                  <a:srgbClr val="FF0000"/>
                </a:solidFill>
                <a:latin typeface="Arial" pitchFamily="34" charset="0"/>
                <a:cs typeface="Arial" pitchFamily="34" charset="0"/>
              </a:rPr>
              <a:t>pole </a:t>
            </a:r>
            <a:r>
              <a:rPr lang="en-US" sz="2000" b="1" dirty="0">
                <a:solidFill>
                  <a:srgbClr val="FF0000"/>
                </a:solidFill>
                <a:latin typeface="Arial" pitchFamily="34" charset="0"/>
                <a:cs typeface="Arial" pitchFamily="34" charset="0"/>
              </a:rPr>
              <a:t>and </a:t>
            </a:r>
            <a:r>
              <a:rPr lang="en-US" sz="2000" b="1" spc="-15" dirty="0">
                <a:solidFill>
                  <a:srgbClr val="FF0000"/>
                </a:solidFill>
                <a:latin typeface="Arial" pitchFamily="34" charset="0"/>
                <a:cs typeface="Arial" pitchFamily="34" charset="0"/>
              </a:rPr>
              <a:t>are  </a:t>
            </a:r>
            <a:r>
              <a:rPr lang="en-US" sz="2000" b="1" dirty="0">
                <a:solidFill>
                  <a:srgbClr val="FF0000"/>
                </a:solidFill>
                <a:latin typeface="Arial" pitchFamily="34" charset="0"/>
                <a:cs typeface="Arial" pitchFamily="34" charset="0"/>
              </a:rPr>
              <a:t>made </a:t>
            </a:r>
            <a:r>
              <a:rPr lang="en-US" sz="2000" b="1" spc="-20" dirty="0">
                <a:solidFill>
                  <a:srgbClr val="FF0000"/>
                </a:solidFill>
                <a:latin typeface="Arial" pitchFamily="34" charset="0"/>
                <a:cs typeface="Arial" pitchFamily="34" charset="0"/>
              </a:rPr>
              <a:t>to </a:t>
            </a:r>
            <a:r>
              <a:rPr lang="en-US" sz="2000" b="1" spc="-15" dirty="0">
                <a:solidFill>
                  <a:srgbClr val="FF0000"/>
                </a:solidFill>
                <a:latin typeface="Arial" pitchFamily="34" charset="0"/>
                <a:cs typeface="Arial" pitchFamily="34" charset="0"/>
              </a:rPr>
              <a:t>walk </a:t>
            </a:r>
            <a:r>
              <a:rPr lang="en-US" sz="2000" b="1" spc="-10" dirty="0">
                <a:solidFill>
                  <a:srgbClr val="FF0000"/>
                </a:solidFill>
                <a:latin typeface="Arial" pitchFamily="34" charset="0"/>
                <a:cs typeface="Arial" pitchFamily="34" charset="0"/>
              </a:rPr>
              <a:t>over </a:t>
            </a:r>
            <a:r>
              <a:rPr lang="en-US" sz="2000" b="1" dirty="0">
                <a:solidFill>
                  <a:srgbClr val="FF0000"/>
                </a:solidFill>
                <a:latin typeface="Arial" pitchFamily="34" charset="0"/>
                <a:cs typeface="Arial" pitchFamily="34" charset="0"/>
              </a:rPr>
              <a:t>the </a:t>
            </a:r>
            <a:r>
              <a:rPr lang="en-US" sz="2000" b="1" spc="-10" dirty="0">
                <a:solidFill>
                  <a:srgbClr val="FF0000"/>
                </a:solidFill>
                <a:latin typeface="Arial" pitchFamily="34" charset="0"/>
                <a:cs typeface="Arial" pitchFamily="34" charset="0"/>
              </a:rPr>
              <a:t>harvested </a:t>
            </a:r>
            <a:r>
              <a:rPr lang="en-US" sz="2000" b="1" spc="-20" dirty="0">
                <a:solidFill>
                  <a:srgbClr val="FF0000"/>
                </a:solidFill>
                <a:latin typeface="Arial" pitchFamily="34" charset="0"/>
                <a:cs typeface="Arial" pitchFamily="34" charset="0"/>
              </a:rPr>
              <a:t>stalks. </a:t>
            </a:r>
            <a:r>
              <a:rPr lang="en-US" sz="2000" b="1" spc="-30" dirty="0">
                <a:solidFill>
                  <a:srgbClr val="FF0000"/>
                </a:solidFill>
                <a:latin typeface="Arial" pitchFamily="34" charset="0"/>
                <a:cs typeface="Arial" pitchFamily="34" charset="0"/>
              </a:rPr>
              <a:t>Trampling </a:t>
            </a:r>
            <a:r>
              <a:rPr lang="en-US" sz="2000" b="1" spc="-10" dirty="0">
                <a:solidFill>
                  <a:srgbClr val="FF0000"/>
                </a:solidFill>
                <a:latin typeface="Arial" pitchFamily="34" charset="0"/>
                <a:cs typeface="Arial" pitchFamily="34" charset="0"/>
              </a:rPr>
              <a:t>by hooves </a:t>
            </a:r>
            <a:r>
              <a:rPr lang="en-US" sz="2000" b="1" spc="-5" dirty="0">
                <a:solidFill>
                  <a:srgbClr val="FF0000"/>
                </a:solidFill>
                <a:latin typeface="Arial" pitchFamily="34" charset="0"/>
                <a:cs typeface="Arial" pitchFamily="34" charset="0"/>
              </a:rPr>
              <a:t>of  </a:t>
            </a:r>
            <a:r>
              <a:rPr lang="en-US" sz="2000" b="1" dirty="0">
                <a:solidFill>
                  <a:srgbClr val="FF0000"/>
                </a:solidFill>
                <a:latin typeface="Arial" pitchFamily="34" charset="0"/>
                <a:cs typeface="Arial" pitchFamily="34" charset="0"/>
              </a:rPr>
              <a:t>the animals </a:t>
            </a:r>
            <a:r>
              <a:rPr lang="en-US" sz="2000" b="1" spc="-10" dirty="0">
                <a:solidFill>
                  <a:srgbClr val="FF0000"/>
                </a:solidFill>
                <a:latin typeface="Arial" pitchFamily="34" charset="0"/>
                <a:cs typeface="Arial" pitchFamily="34" charset="0"/>
              </a:rPr>
              <a:t>helps </a:t>
            </a:r>
            <a:r>
              <a:rPr lang="en-US" sz="2000" b="1" dirty="0">
                <a:solidFill>
                  <a:srgbClr val="FF0000"/>
                </a:solidFill>
                <a:latin typeface="Arial" pitchFamily="34" charset="0"/>
                <a:cs typeface="Arial" pitchFamily="34" charset="0"/>
              </a:rPr>
              <a:t>in </a:t>
            </a:r>
            <a:r>
              <a:rPr lang="en-US" sz="2000" b="1" spc="-15" dirty="0">
                <a:solidFill>
                  <a:srgbClr val="FF0000"/>
                </a:solidFill>
                <a:latin typeface="Arial" pitchFamily="34" charset="0"/>
                <a:cs typeface="Arial" pitchFamily="34" charset="0"/>
              </a:rPr>
              <a:t>separating</a:t>
            </a:r>
            <a:r>
              <a:rPr lang="en-US" sz="2000" b="1" spc="-95" dirty="0">
                <a:solidFill>
                  <a:srgbClr val="FF0000"/>
                </a:solidFill>
                <a:latin typeface="Arial" pitchFamily="34" charset="0"/>
                <a:cs typeface="Arial" pitchFamily="34" charset="0"/>
              </a:rPr>
              <a:t> </a:t>
            </a:r>
            <a:r>
              <a:rPr lang="en-US" sz="2000" b="1" spc="-10" dirty="0">
                <a:solidFill>
                  <a:srgbClr val="FF0000"/>
                </a:solidFill>
                <a:latin typeface="Arial" pitchFamily="34" charset="0"/>
                <a:cs typeface="Arial" pitchFamily="34" charset="0"/>
              </a:rPr>
              <a:t>grains</a:t>
            </a:r>
          </a:p>
          <a:p>
            <a:pPr marL="183515" marR="5080" indent="-514350" algn="ctr">
              <a:lnSpc>
                <a:spcPct val="90000"/>
              </a:lnSpc>
              <a:spcBef>
                <a:spcPts val="600"/>
              </a:spcBef>
              <a:buNone/>
            </a:pPr>
            <a:r>
              <a:rPr lang="en-US" sz="2000" b="1" spc="-10" dirty="0">
                <a:latin typeface="Arial" pitchFamily="34" charset="0"/>
                <a:cs typeface="Arial" pitchFamily="34" charset="0"/>
              </a:rPr>
              <a:t>3.  </a:t>
            </a:r>
            <a:r>
              <a:rPr lang="en-US" sz="2000" b="1" spc="-5" dirty="0">
                <a:latin typeface="Arial" pitchFamily="34" charset="0"/>
                <a:cs typeface="Arial" pitchFamily="34" charset="0"/>
              </a:rPr>
              <a:t>Threshing Machine: </a:t>
            </a:r>
            <a:r>
              <a:rPr lang="en-US" sz="2000" b="1" spc="-10" dirty="0">
                <a:solidFill>
                  <a:srgbClr val="FF0000"/>
                </a:solidFill>
                <a:latin typeface="Arial" pitchFamily="34" charset="0"/>
                <a:cs typeface="Arial" pitchFamily="34" charset="0"/>
              </a:rPr>
              <a:t>Recently threshing </a:t>
            </a:r>
            <a:r>
              <a:rPr lang="en-US" sz="2000" b="1" dirty="0">
                <a:solidFill>
                  <a:srgbClr val="FF0000"/>
                </a:solidFill>
                <a:latin typeface="Arial" pitchFamily="34" charset="0"/>
                <a:cs typeface="Arial" pitchFamily="34" charset="0"/>
              </a:rPr>
              <a:t>machines </a:t>
            </a:r>
            <a:r>
              <a:rPr lang="en-US" sz="2000" b="1" spc="-15" dirty="0">
                <a:solidFill>
                  <a:srgbClr val="FF0000"/>
                </a:solidFill>
                <a:latin typeface="Arial" pitchFamily="34" charset="0"/>
                <a:cs typeface="Arial" pitchFamily="34" charset="0"/>
              </a:rPr>
              <a:t>are </a:t>
            </a:r>
            <a:r>
              <a:rPr lang="en-US" sz="2000" b="1" spc="-5" dirty="0">
                <a:solidFill>
                  <a:srgbClr val="FF0000"/>
                </a:solidFill>
                <a:latin typeface="Arial" pitchFamily="34" charset="0"/>
                <a:cs typeface="Arial" pitchFamily="34" charset="0"/>
              </a:rPr>
              <a:t>used  </a:t>
            </a:r>
            <a:r>
              <a:rPr lang="en-US" sz="2000" b="1" spc="-25" dirty="0">
                <a:solidFill>
                  <a:srgbClr val="FF0000"/>
                </a:solidFill>
                <a:latin typeface="Arial" pitchFamily="34" charset="0"/>
                <a:cs typeface="Arial" pitchFamily="34" charset="0"/>
              </a:rPr>
              <a:t>for </a:t>
            </a:r>
            <a:r>
              <a:rPr lang="en-US" sz="2000" b="1" dirty="0">
                <a:solidFill>
                  <a:srgbClr val="FF0000"/>
                </a:solidFill>
                <a:latin typeface="Arial" pitchFamily="34" charset="0"/>
                <a:cs typeface="Arial" pitchFamily="34" charset="0"/>
              </a:rPr>
              <a:t>the </a:t>
            </a:r>
            <a:r>
              <a:rPr lang="en-US" sz="2000" b="1" spc="-5" dirty="0">
                <a:solidFill>
                  <a:srgbClr val="FF0000"/>
                </a:solidFill>
                <a:latin typeface="Arial" pitchFamily="34" charset="0"/>
                <a:cs typeface="Arial" pitchFamily="34" charset="0"/>
              </a:rPr>
              <a:t>purpose. </a:t>
            </a:r>
            <a:r>
              <a:rPr lang="en-US" sz="2000" b="1" dirty="0">
                <a:solidFill>
                  <a:srgbClr val="FF0000"/>
                </a:solidFill>
                <a:latin typeface="Arial" pitchFamily="34" charset="0"/>
                <a:cs typeface="Arial" pitchFamily="34" charset="0"/>
              </a:rPr>
              <a:t>It </a:t>
            </a:r>
            <a:r>
              <a:rPr lang="en-US" sz="2000" b="1" spc="-10" dirty="0">
                <a:solidFill>
                  <a:srgbClr val="FF0000"/>
                </a:solidFill>
                <a:latin typeface="Arial" pitchFamily="34" charset="0"/>
                <a:cs typeface="Arial" pitchFamily="34" charset="0"/>
              </a:rPr>
              <a:t>can </a:t>
            </a:r>
            <a:r>
              <a:rPr lang="en-US" sz="2000" b="1" spc="-5" dirty="0">
                <a:solidFill>
                  <a:srgbClr val="FF0000"/>
                </a:solidFill>
                <a:latin typeface="Arial" pitchFamily="34" charset="0"/>
                <a:cs typeface="Arial" pitchFamily="34" charset="0"/>
              </a:rPr>
              <a:t>be </a:t>
            </a:r>
            <a:r>
              <a:rPr lang="en-US" sz="2000" b="1" spc="-15" dirty="0">
                <a:solidFill>
                  <a:srgbClr val="FF0000"/>
                </a:solidFill>
                <a:latin typeface="Arial" pitchFamily="34" charset="0"/>
                <a:cs typeface="Arial" pitchFamily="34" charset="0"/>
              </a:rPr>
              <a:t>powered </a:t>
            </a:r>
            <a:r>
              <a:rPr lang="en-US" sz="2000" b="1" spc="-10" dirty="0">
                <a:solidFill>
                  <a:srgbClr val="FF0000"/>
                </a:solidFill>
                <a:latin typeface="Arial" pitchFamily="34" charset="0"/>
                <a:cs typeface="Arial" pitchFamily="34" charset="0"/>
              </a:rPr>
              <a:t>by </a:t>
            </a:r>
            <a:r>
              <a:rPr lang="en-US" sz="2000" b="1" dirty="0">
                <a:solidFill>
                  <a:srgbClr val="FF0000"/>
                </a:solidFill>
                <a:latin typeface="Arial" pitchFamily="34" charset="0"/>
                <a:cs typeface="Arial" pitchFamily="34" charset="0"/>
              </a:rPr>
              <a:t>either a </a:t>
            </a:r>
            <a:r>
              <a:rPr lang="en-US" sz="2000" b="1" spc="-5" dirty="0">
                <a:solidFill>
                  <a:srgbClr val="FF0000"/>
                </a:solidFill>
                <a:latin typeface="Arial" pitchFamily="34" charset="0"/>
                <a:cs typeface="Arial" pitchFamily="34" charset="0"/>
              </a:rPr>
              <a:t>diesel </a:t>
            </a:r>
            <a:r>
              <a:rPr lang="en-US" sz="2000" b="1" dirty="0">
                <a:solidFill>
                  <a:srgbClr val="FF0000"/>
                </a:solidFill>
                <a:latin typeface="Arial" pitchFamily="34" charset="0"/>
                <a:cs typeface="Arial" pitchFamily="34" charset="0"/>
              </a:rPr>
              <a:t>engine</a:t>
            </a:r>
            <a:r>
              <a:rPr lang="en-US" sz="2000" b="1" spc="-140" dirty="0">
                <a:solidFill>
                  <a:srgbClr val="FF0000"/>
                </a:solidFill>
                <a:latin typeface="Arial" pitchFamily="34" charset="0"/>
                <a:cs typeface="Arial" pitchFamily="34" charset="0"/>
              </a:rPr>
              <a:t> </a:t>
            </a:r>
            <a:r>
              <a:rPr lang="en-US" sz="2000" b="1" spc="-5" dirty="0">
                <a:solidFill>
                  <a:srgbClr val="FF0000"/>
                </a:solidFill>
                <a:latin typeface="Arial" pitchFamily="34" charset="0"/>
                <a:cs typeface="Arial" pitchFamily="34" charset="0"/>
              </a:rPr>
              <a:t>or  </a:t>
            </a:r>
            <a:r>
              <a:rPr lang="en-US" sz="2000" b="1" dirty="0">
                <a:solidFill>
                  <a:srgbClr val="FF0000"/>
                </a:solidFill>
                <a:latin typeface="Arial" pitchFamily="34" charset="0"/>
                <a:cs typeface="Arial" pitchFamily="34" charset="0"/>
              </a:rPr>
              <a:t>an </a:t>
            </a:r>
            <a:r>
              <a:rPr lang="en-US" sz="2000" b="1" spc="-5" dirty="0">
                <a:solidFill>
                  <a:srgbClr val="FF0000"/>
                </a:solidFill>
                <a:latin typeface="Arial" pitchFamily="34" charset="0"/>
                <a:cs typeface="Arial" pitchFamily="34" charset="0"/>
              </a:rPr>
              <a:t>electric </a:t>
            </a:r>
            <a:r>
              <a:rPr lang="en-US" sz="2000" b="1" spc="-55" dirty="0">
                <a:solidFill>
                  <a:srgbClr val="FF0000"/>
                </a:solidFill>
                <a:latin typeface="Arial" pitchFamily="34" charset="0"/>
                <a:cs typeface="Arial" pitchFamily="34" charset="0"/>
              </a:rPr>
              <a:t>motor. </a:t>
            </a:r>
            <a:r>
              <a:rPr lang="en-US" sz="2000" b="1" dirty="0">
                <a:solidFill>
                  <a:srgbClr val="FF0000"/>
                </a:solidFill>
                <a:latin typeface="Arial" pitchFamily="34" charset="0"/>
                <a:cs typeface="Arial" pitchFamily="34" charset="0"/>
              </a:rPr>
              <a:t>It </a:t>
            </a:r>
            <a:r>
              <a:rPr lang="en-US" sz="2000" b="1" spc="-10" dirty="0">
                <a:solidFill>
                  <a:srgbClr val="FF0000"/>
                </a:solidFill>
                <a:latin typeface="Arial" pitchFamily="34" charset="0"/>
                <a:cs typeface="Arial" pitchFamily="34" charset="0"/>
              </a:rPr>
              <a:t>helps </a:t>
            </a:r>
            <a:r>
              <a:rPr lang="en-US" sz="2000" b="1" dirty="0">
                <a:solidFill>
                  <a:srgbClr val="FF0000"/>
                </a:solidFill>
                <a:latin typeface="Arial" pitchFamily="34" charset="0"/>
                <a:cs typeface="Arial" pitchFamily="34" charset="0"/>
              </a:rPr>
              <a:t>in </a:t>
            </a:r>
            <a:r>
              <a:rPr lang="en-US" sz="2000" b="1" spc="-10" dirty="0">
                <a:solidFill>
                  <a:srgbClr val="FF0000"/>
                </a:solidFill>
                <a:latin typeface="Arial" pitchFamily="34" charset="0"/>
                <a:cs typeface="Arial" pitchFamily="34" charset="0"/>
              </a:rPr>
              <a:t>saving </a:t>
            </a:r>
            <a:r>
              <a:rPr lang="en-US" sz="2000" b="1" spc="-5" dirty="0">
                <a:solidFill>
                  <a:srgbClr val="FF0000"/>
                </a:solidFill>
                <a:latin typeface="Arial" pitchFamily="34" charset="0"/>
                <a:cs typeface="Arial" pitchFamily="34" charset="0"/>
              </a:rPr>
              <a:t>time </a:t>
            </a:r>
            <a:r>
              <a:rPr lang="en-US" sz="2000" b="1" dirty="0">
                <a:solidFill>
                  <a:srgbClr val="FF0000"/>
                </a:solidFill>
                <a:latin typeface="Arial" pitchFamily="34" charset="0"/>
                <a:cs typeface="Arial" pitchFamily="34" charset="0"/>
              </a:rPr>
              <a:t>and</a:t>
            </a:r>
            <a:r>
              <a:rPr lang="en-US" sz="2000" b="1" spc="20" dirty="0">
                <a:solidFill>
                  <a:srgbClr val="FF0000"/>
                </a:solidFill>
                <a:latin typeface="Arial" pitchFamily="34" charset="0"/>
                <a:cs typeface="Arial" pitchFamily="34" charset="0"/>
              </a:rPr>
              <a:t> </a:t>
            </a:r>
            <a:r>
              <a:rPr lang="en-US" sz="2000" b="1" spc="-45" dirty="0" err="1">
                <a:solidFill>
                  <a:srgbClr val="FF0000"/>
                </a:solidFill>
                <a:latin typeface="Arial" pitchFamily="34" charset="0"/>
                <a:cs typeface="Arial" pitchFamily="34" charset="0"/>
              </a:rPr>
              <a:t>labour</a:t>
            </a:r>
            <a:endParaRPr lang="en-US" sz="2000" b="1"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26891"/>
            <a:ext cx="9143999" cy="633110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8600" y="609600"/>
            <a:ext cx="8686800" cy="60198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6629398"/>
            <a:ext cx="9144000" cy="445134"/>
          </a:xfrm>
          <a:custGeom>
            <a:avLst/>
            <a:gdLst/>
            <a:ahLst/>
            <a:cxnLst/>
            <a:rect l="l" t="t" r="r" b="b"/>
            <a:pathLst>
              <a:path w="9144000" h="445134">
                <a:moveTo>
                  <a:pt x="0" y="445007"/>
                </a:moveTo>
                <a:lnTo>
                  <a:pt x="9144000" y="445007"/>
                </a:lnTo>
                <a:lnTo>
                  <a:pt x="9144000" y="0"/>
                </a:lnTo>
                <a:lnTo>
                  <a:pt x="0" y="0"/>
                </a:lnTo>
                <a:lnTo>
                  <a:pt x="0" y="445007"/>
                </a:lnTo>
                <a:close/>
              </a:path>
            </a:pathLst>
          </a:custGeom>
          <a:solidFill>
            <a:srgbClr val="000000"/>
          </a:solidFill>
        </p:spPr>
        <p:txBody>
          <a:bodyPr wrap="square" lIns="0" tIns="0" rIns="0" bIns="0" rtlCol="0"/>
          <a:lstStyle/>
          <a:p>
            <a:endParaRPr/>
          </a:p>
        </p:txBody>
      </p:sp>
      <p:sp>
        <p:nvSpPr>
          <p:cNvPr id="5" name="object 5"/>
          <p:cNvSpPr/>
          <p:nvPr/>
        </p:nvSpPr>
        <p:spPr>
          <a:xfrm>
            <a:off x="0" y="0"/>
            <a:ext cx="9144000" cy="445134"/>
          </a:xfrm>
          <a:custGeom>
            <a:avLst/>
            <a:gdLst/>
            <a:ahLst/>
            <a:cxnLst/>
            <a:rect l="l" t="t" r="r" b="b"/>
            <a:pathLst>
              <a:path w="9144000" h="445134">
                <a:moveTo>
                  <a:pt x="0" y="445007"/>
                </a:moveTo>
                <a:lnTo>
                  <a:pt x="9144000" y="445007"/>
                </a:lnTo>
                <a:lnTo>
                  <a:pt x="9144000" y="0"/>
                </a:lnTo>
                <a:lnTo>
                  <a:pt x="0" y="0"/>
                </a:lnTo>
                <a:lnTo>
                  <a:pt x="0" y="445007"/>
                </a:lnTo>
                <a:close/>
              </a:path>
            </a:pathLst>
          </a:custGeom>
          <a:solidFill>
            <a:srgbClr val="000000"/>
          </a:solid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idx="1"/>
          </p:nvPr>
        </p:nvSpPr>
        <p:spPr/>
        <p:txBody>
          <a:bodyPr/>
          <a:lstStyle/>
          <a:p>
            <a:r>
              <a:rPr lang="en-US" dirty="0"/>
              <a:t>Threshing by animals:-</a:t>
            </a:r>
          </a:p>
        </p:txBody>
      </p:sp>
      <p:sp>
        <p:nvSpPr>
          <p:cNvPr id="5" name="Text Placeholder 4"/>
          <p:cNvSpPr>
            <a:spLocks noGrp="1"/>
          </p:cNvSpPr>
          <p:nvPr>
            <p:ph type="body" sz="quarter" idx="3"/>
          </p:nvPr>
        </p:nvSpPr>
        <p:spPr/>
        <p:txBody>
          <a:bodyPr/>
          <a:lstStyle/>
          <a:p>
            <a:r>
              <a:rPr lang="en-US" dirty="0"/>
              <a:t>Threshing by Machines:-</a:t>
            </a:r>
          </a:p>
        </p:txBody>
      </p:sp>
      <p:pic>
        <p:nvPicPr>
          <p:cNvPr id="1026" name="Picture 2" descr="C:\Users\N K Sinha\Desktop\threshing-or-separating-grain-W2J2YP.jpg"/>
          <p:cNvPicPr>
            <a:picLocks noGrp="1" noChangeAspect="1" noChangeArrowheads="1"/>
          </p:cNvPicPr>
          <p:nvPr>
            <p:ph sz="half" idx="2"/>
          </p:nvPr>
        </p:nvPicPr>
        <p:blipFill>
          <a:blip r:embed="rId7"/>
          <a:srcRect/>
          <a:stretch>
            <a:fillRect/>
          </a:stretch>
        </p:blipFill>
        <p:spPr bwMode="auto">
          <a:xfrm>
            <a:off x="228600" y="2209800"/>
            <a:ext cx="4268788" cy="4267200"/>
          </a:xfrm>
          <a:prstGeom prst="rect">
            <a:avLst/>
          </a:prstGeom>
          <a:noFill/>
        </p:spPr>
      </p:pic>
      <p:pic>
        <p:nvPicPr>
          <p:cNvPr id="1027" name="Picture 3" descr="C:\Users\N K Sinha\Desktop\download.jpg"/>
          <p:cNvPicPr>
            <a:picLocks noGrp="1" noChangeAspect="1" noChangeArrowheads="1"/>
          </p:cNvPicPr>
          <p:nvPr>
            <p:ph sz="quarter" idx="4"/>
          </p:nvPr>
        </p:nvPicPr>
        <p:blipFill>
          <a:blip r:embed="rId8"/>
          <a:srcRect/>
          <a:stretch>
            <a:fillRect/>
          </a:stretch>
        </p:blipFill>
        <p:spPr bwMode="auto">
          <a:xfrm>
            <a:off x="4648200" y="2133600"/>
            <a:ext cx="4038599" cy="434339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2350048216"/>
              </p:ext>
            </p:extLst>
          </p:nvPr>
        </p:nvGraphicFramePr>
        <p:xfrm>
          <a:off x="457200" y="152400"/>
          <a:ext cx="82296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7"/>
          <p:cNvSpPr>
            <a:spLocks noGrp="1"/>
          </p:cNvSpPr>
          <p:nvPr>
            <p:ph idx="1"/>
          </p:nvPr>
        </p:nvSpPr>
        <p:spPr>
          <a:xfrm>
            <a:off x="381000" y="1371600"/>
            <a:ext cx="8458200" cy="5181600"/>
          </a:xfrm>
          <a:solidFill>
            <a:schemeClr val="accent5">
              <a:lumMod val="40000"/>
              <a:lumOff val="60000"/>
            </a:schemeClr>
          </a:solidFill>
        </p:spPr>
        <p:txBody>
          <a:bodyPr>
            <a:noAutofit/>
          </a:bodyPr>
          <a:lstStyle/>
          <a:p>
            <a:r>
              <a:rPr lang="en-US" sz="2400" b="1" spc="-5" dirty="0">
                <a:solidFill>
                  <a:srgbClr val="FF0000"/>
                </a:solidFill>
                <a:uFill>
                  <a:solidFill>
                    <a:srgbClr val="000000"/>
                  </a:solidFill>
                </a:uFill>
                <a:latin typeface="Arial" panose="020B0604020202020204" pitchFamily="34" charset="0"/>
                <a:cs typeface="Arial" panose="020B0604020202020204" pitchFamily="34" charset="0"/>
              </a:rPr>
              <a:t>Winnowing</a:t>
            </a:r>
            <a:r>
              <a:rPr lang="en-US" sz="2400" b="1" spc="-5" dirty="0">
                <a:solidFill>
                  <a:srgbClr val="002060"/>
                </a:solidFill>
                <a:latin typeface="Arial" panose="020B0604020202020204" pitchFamily="34" charset="0"/>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is an </a:t>
            </a:r>
            <a:r>
              <a:rPr lang="en-US" sz="2400" spc="-10" dirty="0">
                <a:solidFill>
                  <a:srgbClr val="002060"/>
                </a:solidFill>
                <a:latin typeface="Arial" panose="020B0604020202020204" pitchFamily="34" charset="0"/>
                <a:cs typeface="Arial" panose="020B0604020202020204" pitchFamily="34" charset="0"/>
              </a:rPr>
              <a:t>agricultural </a:t>
            </a:r>
            <a:r>
              <a:rPr lang="en-US" sz="2400" spc="-5" dirty="0">
                <a:solidFill>
                  <a:srgbClr val="002060"/>
                </a:solidFill>
                <a:latin typeface="Arial" panose="020B0604020202020204" pitchFamily="34" charset="0"/>
                <a:cs typeface="Arial" panose="020B0604020202020204" pitchFamily="34" charset="0"/>
              </a:rPr>
              <a:t>method developed </a:t>
            </a:r>
            <a:r>
              <a:rPr lang="en-US" sz="2400" spc="-15" dirty="0">
                <a:solidFill>
                  <a:srgbClr val="002060"/>
                </a:solidFill>
                <a:latin typeface="Arial" panose="020B0604020202020204" pitchFamily="34" charset="0"/>
                <a:cs typeface="Arial" panose="020B0604020202020204" pitchFamily="34" charset="0"/>
              </a:rPr>
              <a:t>by  </a:t>
            </a:r>
            <a:r>
              <a:rPr lang="en-US" sz="2400" spc="-5" dirty="0">
                <a:solidFill>
                  <a:srgbClr val="002060"/>
                </a:solidFill>
                <a:latin typeface="Arial" panose="020B0604020202020204" pitchFamily="34" charset="0"/>
                <a:cs typeface="Arial" panose="020B0604020202020204" pitchFamily="34" charset="0"/>
              </a:rPr>
              <a:t>ancient cultures </a:t>
            </a:r>
            <a:r>
              <a:rPr lang="en-US" sz="2400" spc="-30" dirty="0">
                <a:solidFill>
                  <a:srgbClr val="002060"/>
                </a:solidFill>
                <a:latin typeface="Arial" panose="020B0604020202020204" pitchFamily="34" charset="0"/>
                <a:cs typeface="Arial" panose="020B0604020202020204" pitchFamily="34" charset="0"/>
              </a:rPr>
              <a:t>for </a:t>
            </a:r>
            <a:r>
              <a:rPr lang="en-US" sz="2400" spc="-15" dirty="0">
                <a:solidFill>
                  <a:srgbClr val="002060"/>
                </a:solidFill>
                <a:latin typeface="Arial" panose="020B0604020202020204" pitchFamily="34" charset="0"/>
                <a:cs typeface="Arial" panose="020B0604020202020204" pitchFamily="34" charset="0"/>
              </a:rPr>
              <a:t>separating grain from </a:t>
            </a:r>
            <a:r>
              <a:rPr lang="en-US" sz="2400" spc="-50" dirty="0">
                <a:solidFill>
                  <a:srgbClr val="002060"/>
                </a:solidFill>
                <a:latin typeface="Arial" panose="020B0604020202020204" pitchFamily="34" charset="0"/>
                <a:cs typeface="Arial" panose="020B0604020202020204" pitchFamily="34" charset="0"/>
              </a:rPr>
              <a:t>chaff. </a:t>
            </a:r>
            <a:r>
              <a:rPr lang="en-US" sz="2400" dirty="0">
                <a:solidFill>
                  <a:srgbClr val="002060"/>
                </a:solidFill>
                <a:latin typeface="Arial" panose="020B0604020202020204" pitchFamily="34" charset="0"/>
                <a:cs typeface="Arial" panose="020B0604020202020204" pitchFamily="34" charset="0"/>
              </a:rPr>
              <a:t>It is  also </a:t>
            </a:r>
            <a:r>
              <a:rPr lang="en-US" sz="2400" spc="-5" dirty="0">
                <a:solidFill>
                  <a:srgbClr val="002060"/>
                </a:solidFill>
                <a:latin typeface="Arial" panose="020B0604020202020204" pitchFamily="34" charset="0"/>
                <a:cs typeface="Arial" panose="020B0604020202020204" pitchFamily="34" charset="0"/>
              </a:rPr>
              <a:t>used </a:t>
            </a:r>
            <a:r>
              <a:rPr lang="en-US" sz="2400" spc="-20" dirty="0">
                <a:solidFill>
                  <a:srgbClr val="002060"/>
                </a:solidFill>
                <a:latin typeface="Arial" panose="020B0604020202020204" pitchFamily="34" charset="0"/>
                <a:cs typeface="Arial" panose="020B0604020202020204" pitchFamily="34" charset="0"/>
              </a:rPr>
              <a:t>to </a:t>
            </a:r>
            <a:r>
              <a:rPr lang="en-US" sz="2400" spc="-10" dirty="0">
                <a:solidFill>
                  <a:srgbClr val="002060"/>
                </a:solidFill>
                <a:latin typeface="Arial" panose="020B0604020202020204" pitchFamily="34" charset="0"/>
                <a:cs typeface="Arial" panose="020B0604020202020204" pitchFamily="34" charset="0"/>
              </a:rPr>
              <a:t>remove </a:t>
            </a:r>
            <a:r>
              <a:rPr lang="en-US" sz="2400" spc="-5" dirty="0">
                <a:solidFill>
                  <a:srgbClr val="002060"/>
                </a:solidFill>
                <a:latin typeface="Arial" panose="020B0604020202020204" pitchFamily="34" charset="0"/>
                <a:cs typeface="Arial" panose="020B0604020202020204" pitchFamily="34" charset="0"/>
              </a:rPr>
              <a:t>weevils </a:t>
            </a:r>
            <a:r>
              <a:rPr lang="en-US" sz="2400" dirty="0">
                <a:solidFill>
                  <a:srgbClr val="002060"/>
                </a:solidFill>
                <a:latin typeface="Arial" panose="020B0604020202020204" pitchFamily="34" charset="0"/>
                <a:cs typeface="Arial" panose="020B0604020202020204" pitchFamily="34" charset="0"/>
              </a:rPr>
              <a:t>or </a:t>
            </a:r>
            <a:r>
              <a:rPr lang="en-US" sz="2400" spc="-5" dirty="0">
                <a:solidFill>
                  <a:srgbClr val="002060"/>
                </a:solidFill>
                <a:latin typeface="Arial" panose="020B0604020202020204" pitchFamily="34" charset="0"/>
                <a:cs typeface="Arial" panose="020B0604020202020204" pitchFamily="34" charset="0"/>
              </a:rPr>
              <a:t>other </a:t>
            </a:r>
            <a:r>
              <a:rPr lang="en-US" sz="2400" spc="-10" dirty="0">
                <a:solidFill>
                  <a:srgbClr val="002060"/>
                </a:solidFill>
                <a:latin typeface="Arial" panose="020B0604020202020204" pitchFamily="34" charset="0"/>
                <a:cs typeface="Arial" panose="020B0604020202020204" pitchFamily="34" charset="0"/>
              </a:rPr>
              <a:t>pests </a:t>
            </a:r>
            <a:r>
              <a:rPr lang="en-US" sz="2400" spc="-20" dirty="0">
                <a:solidFill>
                  <a:srgbClr val="002060"/>
                </a:solidFill>
                <a:latin typeface="Arial" panose="020B0604020202020204" pitchFamily="34" charset="0"/>
                <a:cs typeface="Arial" panose="020B0604020202020204" pitchFamily="34" charset="0"/>
              </a:rPr>
              <a:t>from  stored </a:t>
            </a:r>
            <a:r>
              <a:rPr lang="en-US" sz="2400" spc="-10" dirty="0">
                <a:solidFill>
                  <a:srgbClr val="002060"/>
                </a:solidFill>
                <a:latin typeface="Arial" panose="020B0604020202020204" pitchFamily="34" charset="0"/>
                <a:cs typeface="Arial" panose="020B0604020202020204" pitchFamily="34" charset="0"/>
              </a:rPr>
              <a:t>grain</a:t>
            </a:r>
            <a:r>
              <a:rPr lang="en-US" sz="2800" spc="-10" dirty="0">
                <a:solidFill>
                  <a:srgbClr val="002060"/>
                </a:solidFill>
                <a:latin typeface="Calibri"/>
                <a:cs typeface="Calibri"/>
              </a:rPr>
              <a:t>. </a:t>
            </a:r>
          </a:p>
          <a:p>
            <a:pPr algn="l"/>
            <a:r>
              <a:rPr lang="en-IN" sz="2400" b="1" i="0" u="none" strike="noStrike" baseline="0" dirty="0">
                <a:solidFill>
                  <a:srgbClr val="FF0000"/>
                </a:solidFill>
                <a:latin typeface="Arial" panose="020B0604020202020204" pitchFamily="34" charset="0"/>
                <a:cs typeface="Arial" panose="020B0604020202020204" pitchFamily="34" charset="0"/>
              </a:rPr>
              <a:t>Winnowing is used to </a:t>
            </a:r>
            <a:r>
              <a:rPr lang="en-US" sz="2400" b="1" i="0" u="none" strike="noStrike" baseline="0" dirty="0">
                <a:solidFill>
                  <a:srgbClr val="FF0000"/>
                </a:solidFill>
                <a:latin typeface="Arial" panose="020B0604020202020204" pitchFamily="34" charset="0"/>
                <a:cs typeface="Arial" panose="020B0604020202020204" pitchFamily="34" charset="0"/>
              </a:rPr>
              <a:t>separate heavier and lighter components of a mixture by wind or by blowing air</a:t>
            </a:r>
            <a:r>
              <a:rPr lang="en-US" sz="2400" b="0" i="0" u="none" strike="noStrike" baseline="0" dirty="0">
                <a:solidFill>
                  <a:srgbClr val="002060"/>
                </a:solidFill>
                <a:latin typeface="Arial" panose="020B0604020202020204" pitchFamily="34" charset="0"/>
                <a:cs typeface="Arial" panose="020B0604020202020204" pitchFamily="34" charset="0"/>
              </a:rPr>
              <a:t>. This method is commonly used by farmers to separate lighter husk particles from heavier seeds of grain. </a:t>
            </a:r>
          </a:p>
          <a:p>
            <a:pPr algn="l"/>
            <a:r>
              <a:rPr lang="en-US" sz="2400" b="0" i="0" u="none" strike="noStrike" baseline="0" dirty="0">
                <a:solidFill>
                  <a:srgbClr val="002060"/>
                </a:solidFill>
                <a:latin typeface="Arial" panose="020B0604020202020204" pitchFamily="34" charset="0"/>
                <a:cs typeface="Arial" panose="020B0604020202020204" pitchFamily="34" charset="0"/>
              </a:rPr>
              <a:t>The husk particles are carried away by the wind. The seeds of grain get separated and form a heap near the platform for winnowing. The separated husk is used for many purposes such </a:t>
            </a:r>
            <a:r>
              <a:rPr lang="en-IN" sz="2400" b="0" i="0" u="none" strike="noStrike" baseline="0" dirty="0">
                <a:solidFill>
                  <a:srgbClr val="002060"/>
                </a:solidFill>
                <a:latin typeface="Arial" panose="020B0604020202020204" pitchFamily="34" charset="0"/>
                <a:cs typeface="Arial" panose="020B0604020202020204" pitchFamily="34" charset="0"/>
              </a:rPr>
              <a:t>as fodder for cattle</a:t>
            </a:r>
            <a:endParaRPr lang="en-US"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4389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D9AD2-11B2-4E16-A1ED-42906252C0D1}"/>
              </a:ext>
            </a:extLst>
          </p:cNvPr>
          <p:cNvSpPr>
            <a:spLocks noGrp="1"/>
          </p:cNvSpPr>
          <p:nvPr>
            <p:ph type="title"/>
          </p:nvPr>
        </p:nvSpPr>
        <p:spPr>
          <a:solidFill>
            <a:srgbClr val="FFFF00"/>
          </a:solidFill>
        </p:spPr>
        <p:txBody>
          <a:bodyPr/>
          <a:lstStyle/>
          <a:p>
            <a:r>
              <a:rPr lang="en-US" dirty="0"/>
              <a:t>CONCEPT BEHIND WINNOWING</a:t>
            </a:r>
            <a:endParaRPr lang="en-IN" dirty="0"/>
          </a:p>
        </p:txBody>
      </p:sp>
      <p:pic>
        <p:nvPicPr>
          <p:cNvPr id="5" name="Content Placeholder 4">
            <a:extLst>
              <a:ext uri="{FF2B5EF4-FFF2-40B4-BE49-F238E27FC236}">
                <a16:creationId xmlns:a16="http://schemas.microsoft.com/office/drawing/2014/main" id="{25FDF96A-B594-43A7-AFBD-5C849A5FF8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417637"/>
            <a:ext cx="4495800" cy="5165725"/>
          </a:xfrm>
        </p:spPr>
      </p:pic>
    </p:spTree>
    <p:extLst>
      <p:ext uri="{BB962C8B-B14F-4D97-AF65-F5344CB8AC3E}">
        <p14:creationId xmlns:p14="http://schemas.microsoft.com/office/powerpoint/2010/main" val="2071232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3919333B-62CC-4827-A073-74B47F196FDD}"/>
              </a:ext>
            </a:extLst>
          </p:cNvPr>
          <p:cNvGraphicFramePr/>
          <p:nvPr>
            <p:extLst>
              <p:ext uri="{D42A27DB-BD31-4B8C-83A1-F6EECF244321}">
                <p14:modId xmlns:p14="http://schemas.microsoft.com/office/powerpoint/2010/main" val="250540925"/>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Content Placeholder 16">
            <a:extLst>
              <a:ext uri="{FF2B5EF4-FFF2-40B4-BE49-F238E27FC236}">
                <a16:creationId xmlns:a16="http://schemas.microsoft.com/office/drawing/2014/main" id="{7E36B278-0C1F-462D-B4A0-DD3AD4BF9DD2}"/>
              </a:ext>
            </a:extLst>
          </p:cNvPr>
          <p:cNvPicPr>
            <a:picLocks noGrp="1" noChangeAspect="1"/>
          </p:cNvPicPr>
          <p:nvPr>
            <p:ph sz="half" idx="2"/>
          </p:nvPr>
        </p:nvPicPr>
        <p:blipFill>
          <a:blip r:embed="rId7"/>
          <a:stretch>
            <a:fillRect/>
          </a:stretch>
        </p:blipFill>
        <p:spPr>
          <a:xfrm>
            <a:off x="4990954" y="1600200"/>
            <a:ext cx="3353091" cy="4525963"/>
          </a:xfrm>
        </p:spPr>
      </p:pic>
      <p:sp>
        <p:nvSpPr>
          <p:cNvPr id="15" name="object 4">
            <a:extLst>
              <a:ext uri="{FF2B5EF4-FFF2-40B4-BE49-F238E27FC236}">
                <a16:creationId xmlns:a16="http://schemas.microsoft.com/office/drawing/2014/main" id="{72C94F53-EED4-44C0-B43E-1F68A80364B4}"/>
              </a:ext>
            </a:extLst>
          </p:cNvPr>
          <p:cNvSpPr>
            <a:spLocks noGrp="1"/>
          </p:cNvSpPr>
          <p:nvPr>
            <p:ph sz="half" idx="1"/>
          </p:nvPr>
        </p:nvSpPr>
        <p:spPr>
          <a:prstGeom prst="rect">
            <a:avLst/>
          </a:prstGeom>
          <a:blipFill>
            <a:blip r:embed="rId8"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401577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3014952964"/>
              </p:ext>
            </p:extLst>
          </p:nvPr>
        </p:nvGraphicFramePr>
        <p:xfrm>
          <a:off x="457200" y="152400"/>
          <a:ext cx="82296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7"/>
          <p:cNvSpPr>
            <a:spLocks noGrp="1"/>
          </p:cNvSpPr>
          <p:nvPr>
            <p:ph idx="1"/>
          </p:nvPr>
        </p:nvSpPr>
        <p:spPr>
          <a:xfrm>
            <a:off x="381000" y="1371600"/>
            <a:ext cx="8458200" cy="5334000"/>
          </a:xfrm>
          <a:solidFill>
            <a:schemeClr val="accent5">
              <a:lumMod val="40000"/>
              <a:lumOff val="60000"/>
            </a:schemeClr>
          </a:solidFill>
        </p:spPr>
        <p:txBody>
          <a:bodyPr>
            <a:noAutofit/>
          </a:bodyPr>
          <a:lstStyle/>
          <a:p>
            <a:r>
              <a:rPr lang="en-US" sz="2400" b="1" spc="-10" dirty="0">
                <a:solidFill>
                  <a:srgbClr val="002060"/>
                </a:solidFill>
                <a:latin typeface="Arial" panose="020B0604020202020204" pitchFamily="34" charset="0"/>
                <a:cs typeface="Arial" panose="020B0604020202020204" pitchFamily="34" charset="0"/>
              </a:rPr>
              <a:t>Sieve</a:t>
            </a:r>
            <a:r>
              <a:rPr lang="en-US" sz="2400" spc="-10" dirty="0">
                <a:solidFill>
                  <a:srgbClr val="002060"/>
                </a:solidFill>
                <a:latin typeface="Arial" panose="020B0604020202020204" pitchFamily="34" charset="0"/>
                <a:cs typeface="Arial" panose="020B0604020202020204" pitchFamily="34" charset="0"/>
              </a:rPr>
              <a:t>, or </a:t>
            </a:r>
            <a:r>
              <a:rPr lang="en-US" sz="2400" b="1" spc="-10" dirty="0">
                <a:solidFill>
                  <a:srgbClr val="002060"/>
                </a:solidFill>
                <a:latin typeface="Arial" panose="020B0604020202020204" pitchFamily="34" charset="0"/>
                <a:cs typeface="Arial" panose="020B0604020202020204" pitchFamily="34" charset="0"/>
              </a:rPr>
              <a:t>sifter</a:t>
            </a:r>
            <a:r>
              <a:rPr lang="en-US" sz="2400" spc="-10" dirty="0">
                <a:solidFill>
                  <a:srgbClr val="002060"/>
                </a:solidFill>
                <a:latin typeface="Arial" panose="020B0604020202020204" pitchFamily="34" charset="0"/>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is a </a:t>
            </a:r>
            <a:r>
              <a:rPr lang="en-US" sz="2400" spc="-5" dirty="0">
                <a:solidFill>
                  <a:srgbClr val="002060"/>
                </a:solidFill>
                <a:latin typeface="Arial" panose="020B0604020202020204" pitchFamily="34" charset="0"/>
                <a:cs typeface="Arial" panose="020B0604020202020204" pitchFamily="34" charset="0"/>
              </a:rPr>
              <a:t>device used </a:t>
            </a:r>
            <a:r>
              <a:rPr lang="en-US" sz="2400" spc="-25" dirty="0">
                <a:solidFill>
                  <a:srgbClr val="002060"/>
                </a:solidFill>
                <a:latin typeface="Arial" panose="020B0604020202020204" pitchFamily="34" charset="0"/>
                <a:cs typeface="Arial" panose="020B0604020202020204" pitchFamily="34" charset="0"/>
              </a:rPr>
              <a:t>for </a:t>
            </a:r>
            <a:r>
              <a:rPr lang="en-US" sz="2400" spc="-15" dirty="0">
                <a:solidFill>
                  <a:srgbClr val="002060"/>
                </a:solidFill>
                <a:latin typeface="Arial" panose="020B0604020202020204" pitchFamily="34" charset="0"/>
                <a:cs typeface="Arial" panose="020B0604020202020204" pitchFamily="34" charset="0"/>
              </a:rPr>
              <a:t>separating  </a:t>
            </a:r>
            <a:r>
              <a:rPr lang="en-US" sz="2400" spc="-20" dirty="0">
                <a:solidFill>
                  <a:srgbClr val="002060"/>
                </a:solidFill>
                <a:latin typeface="Arial" panose="020B0604020202020204" pitchFamily="34" charset="0"/>
                <a:cs typeface="Arial" panose="020B0604020202020204" pitchFamily="34" charset="0"/>
              </a:rPr>
              <a:t>wanted </a:t>
            </a:r>
            <a:r>
              <a:rPr lang="en-US" sz="2400" spc="-10" dirty="0">
                <a:solidFill>
                  <a:srgbClr val="002060"/>
                </a:solidFill>
                <a:latin typeface="Arial" panose="020B0604020202020204" pitchFamily="34" charset="0"/>
                <a:cs typeface="Arial" panose="020B0604020202020204" pitchFamily="34" charset="0"/>
              </a:rPr>
              <a:t>elements </a:t>
            </a:r>
            <a:r>
              <a:rPr lang="en-US" sz="2400" spc="-20" dirty="0">
                <a:solidFill>
                  <a:srgbClr val="002060"/>
                </a:solidFill>
                <a:latin typeface="Arial" panose="020B0604020202020204" pitchFamily="34" charset="0"/>
                <a:cs typeface="Arial" panose="020B0604020202020204" pitchFamily="34" charset="0"/>
              </a:rPr>
              <a:t>from unwanted </a:t>
            </a:r>
            <a:r>
              <a:rPr lang="en-US" sz="2400" spc="-10" dirty="0">
                <a:solidFill>
                  <a:srgbClr val="002060"/>
                </a:solidFill>
                <a:latin typeface="Arial" panose="020B0604020202020204" pitchFamily="34" charset="0"/>
                <a:cs typeface="Arial" panose="020B0604020202020204" pitchFamily="34" charset="0"/>
              </a:rPr>
              <a:t>material by passing the mixture through </a:t>
            </a:r>
            <a:r>
              <a:rPr lang="en-US" sz="2400" spc="-5" dirty="0">
                <a:solidFill>
                  <a:srgbClr val="002060"/>
                </a:solidFill>
                <a:latin typeface="Arial" panose="020B0604020202020204" pitchFamily="34" charset="0"/>
                <a:cs typeface="Arial" panose="020B0604020202020204" pitchFamily="34" charset="0"/>
              </a:rPr>
              <a:t>typically using </a:t>
            </a:r>
            <a:r>
              <a:rPr lang="en-US" sz="2400" dirty="0">
                <a:solidFill>
                  <a:srgbClr val="002060"/>
                </a:solidFill>
                <a:latin typeface="Arial" panose="020B0604020202020204" pitchFamily="34" charset="0"/>
                <a:cs typeface="Arial" panose="020B0604020202020204" pitchFamily="34" charset="0"/>
              </a:rPr>
              <a:t>a </a:t>
            </a:r>
            <a:r>
              <a:rPr lang="en-US" sz="2400" spc="-20" dirty="0">
                <a:solidFill>
                  <a:srgbClr val="002060"/>
                </a:solidFill>
                <a:latin typeface="Arial" panose="020B0604020202020204" pitchFamily="34" charset="0"/>
                <a:cs typeface="Arial" panose="020B0604020202020204" pitchFamily="34" charset="0"/>
              </a:rPr>
              <a:t>woven </a:t>
            </a:r>
            <a:r>
              <a:rPr lang="en-US" sz="2400" spc="-10" dirty="0">
                <a:solidFill>
                  <a:srgbClr val="002060"/>
                </a:solidFill>
                <a:latin typeface="Arial" panose="020B0604020202020204" pitchFamily="34" charset="0"/>
                <a:cs typeface="Arial" panose="020B0604020202020204" pitchFamily="34" charset="0"/>
              </a:rPr>
              <a:t>screen</a:t>
            </a:r>
            <a:r>
              <a:rPr lang="en-US" sz="2400" spc="-75" dirty="0">
                <a:solidFill>
                  <a:srgbClr val="002060"/>
                </a:solidFill>
                <a:latin typeface="Arial" panose="020B0604020202020204" pitchFamily="34" charset="0"/>
                <a:cs typeface="Arial" panose="020B0604020202020204" pitchFamily="34" charset="0"/>
              </a:rPr>
              <a:t> </a:t>
            </a:r>
            <a:r>
              <a:rPr lang="en-US" sz="2400" spc="-5" dirty="0">
                <a:solidFill>
                  <a:srgbClr val="002060"/>
                </a:solidFill>
                <a:latin typeface="Arial" panose="020B0604020202020204" pitchFamily="34" charset="0"/>
                <a:cs typeface="Arial" panose="020B0604020202020204" pitchFamily="34" charset="0"/>
              </a:rPr>
              <a:t>such  </a:t>
            </a:r>
            <a:r>
              <a:rPr lang="en-US" sz="2400" dirty="0">
                <a:solidFill>
                  <a:srgbClr val="002060"/>
                </a:solidFill>
                <a:latin typeface="Arial" panose="020B0604020202020204" pitchFamily="34" charset="0"/>
                <a:cs typeface="Arial" panose="020B0604020202020204" pitchFamily="34" charset="0"/>
              </a:rPr>
              <a:t>as a mesh </a:t>
            </a:r>
            <a:r>
              <a:rPr lang="en-US" sz="2400" spc="-5" dirty="0">
                <a:solidFill>
                  <a:srgbClr val="002060"/>
                </a:solidFill>
                <a:latin typeface="Arial" panose="020B0604020202020204" pitchFamily="34" charset="0"/>
                <a:cs typeface="Arial" panose="020B0604020202020204" pitchFamily="34" charset="0"/>
              </a:rPr>
              <a:t>or </a:t>
            </a:r>
            <a:r>
              <a:rPr lang="en-US" sz="2400" spc="-10" dirty="0">
                <a:solidFill>
                  <a:srgbClr val="002060"/>
                </a:solidFill>
                <a:latin typeface="Arial" panose="020B0604020202020204" pitchFamily="34" charset="0"/>
                <a:cs typeface="Arial" panose="020B0604020202020204" pitchFamily="34" charset="0"/>
              </a:rPr>
              <a:t>net</a:t>
            </a:r>
            <a:r>
              <a:rPr lang="en-US" sz="2400" spc="-15" dirty="0">
                <a:solidFill>
                  <a:srgbClr val="002060"/>
                </a:solidFill>
                <a:latin typeface="Arial" panose="020B0604020202020204" pitchFamily="34" charset="0"/>
                <a:cs typeface="Arial" panose="020B0604020202020204" pitchFamily="34" charset="0"/>
              </a:rPr>
              <a:t>. The basis of separation is the difference between size of </a:t>
            </a:r>
            <a:r>
              <a:rPr lang="en-US" sz="2400" spc="-5" dirty="0">
                <a:solidFill>
                  <a:srgbClr val="002060"/>
                </a:solidFill>
                <a:latin typeface="Arial" panose="020B0604020202020204" pitchFamily="34" charset="0"/>
                <a:cs typeface="Arial" panose="020B0604020202020204" pitchFamily="34" charset="0"/>
              </a:rPr>
              <a:t>particles</a:t>
            </a:r>
            <a:r>
              <a:rPr lang="en-US" sz="2400" spc="-25" dirty="0">
                <a:solidFill>
                  <a:srgbClr val="002060"/>
                </a:solidFill>
                <a:latin typeface="Arial" panose="020B0604020202020204" pitchFamily="34" charset="0"/>
                <a:cs typeface="Arial" panose="020B0604020202020204" pitchFamily="34" charset="0"/>
              </a:rPr>
              <a:t>. </a:t>
            </a:r>
          </a:p>
          <a:p>
            <a:r>
              <a:rPr lang="en-US" sz="2400" dirty="0">
                <a:solidFill>
                  <a:srgbClr val="002060"/>
                </a:solidFill>
                <a:latin typeface="Arial" panose="020B0604020202020204" pitchFamily="34" charset="0"/>
                <a:cs typeface="Arial" panose="020B0604020202020204" pitchFamily="34" charset="0"/>
              </a:rPr>
              <a:t>A </a:t>
            </a:r>
            <a:r>
              <a:rPr lang="en-US" sz="2400" b="1" spc="-15" dirty="0">
                <a:solidFill>
                  <a:srgbClr val="002060"/>
                </a:solidFill>
                <a:latin typeface="Arial" panose="020B0604020202020204" pitchFamily="34" charset="0"/>
                <a:cs typeface="Arial" panose="020B0604020202020204" pitchFamily="34" charset="0"/>
              </a:rPr>
              <a:t>strainer </a:t>
            </a:r>
            <a:r>
              <a:rPr lang="en-US" sz="2400" dirty="0">
                <a:solidFill>
                  <a:srgbClr val="002060"/>
                </a:solidFill>
                <a:latin typeface="Arial" panose="020B0604020202020204" pitchFamily="34" charset="0"/>
                <a:cs typeface="Arial" panose="020B0604020202020204" pitchFamily="34" charset="0"/>
              </a:rPr>
              <a:t>is a </a:t>
            </a:r>
            <a:r>
              <a:rPr lang="en-US" sz="2400" spc="-25" dirty="0">
                <a:solidFill>
                  <a:srgbClr val="002060"/>
                </a:solidFill>
                <a:latin typeface="Arial" panose="020B0604020202020204" pitchFamily="34" charset="0"/>
                <a:cs typeface="Arial" panose="020B0604020202020204" pitchFamily="34" charset="0"/>
              </a:rPr>
              <a:t>form </a:t>
            </a:r>
            <a:r>
              <a:rPr lang="en-US" sz="2400" spc="-5" dirty="0">
                <a:solidFill>
                  <a:srgbClr val="002060"/>
                </a:solidFill>
                <a:latin typeface="Arial" panose="020B0604020202020204" pitchFamily="34" charset="0"/>
                <a:cs typeface="Arial" panose="020B0604020202020204" pitchFamily="34" charset="0"/>
              </a:rPr>
              <a:t>of </a:t>
            </a:r>
            <a:r>
              <a:rPr lang="en-US" sz="2400" spc="-15" dirty="0">
                <a:solidFill>
                  <a:srgbClr val="002060"/>
                </a:solidFill>
                <a:latin typeface="Arial" panose="020B0604020202020204" pitchFamily="34" charset="0"/>
                <a:cs typeface="Arial" panose="020B0604020202020204" pitchFamily="34" charset="0"/>
              </a:rPr>
              <a:t>sieve  </a:t>
            </a:r>
            <a:r>
              <a:rPr lang="en-US" sz="2400" spc="-5" dirty="0">
                <a:solidFill>
                  <a:srgbClr val="002060"/>
                </a:solidFill>
                <a:latin typeface="Arial" panose="020B0604020202020204" pitchFamily="34" charset="0"/>
                <a:cs typeface="Arial" panose="020B0604020202020204" pitchFamily="34" charset="0"/>
              </a:rPr>
              <a:t>used </a:t>
            </a:r>
            <a:r>
              <a:rPr lang="en-US" sz="2400" spc="-25" dirty="0">
                <a:solidFill>
                  <a:srgbClr val="002060"/>
                </a:solidFill>
                <a:latin typeface="Arial" panose="020B0604020202020204" pitchFamily="34" charset="0"/>
                <a:cs typeface="Arial" panose="020B0604020202020204" pitchFamily="34" charset="0"/>
              </a:rPr>
              <a:t>to separate </a:t>
            </a:r>
            <a:r>
              <a:rPr lang="en-US" sz="2400" spc="-5" dirty="0">
                <a:solidFill>
                  <a:srgbClr val="002060"/>
                </a:solidFill>
                <a:latin typeface="Arial" panose="020B0604020202020204" pitchFamily="34" charset="0"/>
                <a:cs typeface="Arial" panose="020B0604020202020204" pitchFamily="34" charset="0"/>
              </a:rPr>
              <a:t>solids </a:t>
            </a:r>
            <a:r>
              <a:rPr lang="en-US" sz="2400" spc="-20" dirty="0">
                <a:solidFill>
                  <a:srgbClr val="002060"/>
                </a:solidFill>
                <a:latin typeface="Arial" panose="020B0604020202020204" pitchFamily="34" charset="0"/>
                <a:cs typeface="Arial" panose="020B0604020202020204" pitchFamily="34" charset="0"/>
              </a:rPr>
              <a:t>from</a:t>
            </a:r>
            <a:r>
              <a:rPr lang="en-US" sz="2400" dirty="0">
                <a:solidFill>
                  <a:srgbClr val="002060"/>
                </a:solidFill>
                <a:latin typeface="Arial" panose="020B0604020202020204" pitchFamily="34" charset="0"/>
                <a:cs typeface="Arial" panose="020B0604020202020204" pitchFamily="34" charset="0"/>
              </a:rPr>
              <a:t> liquid</a:t>
            </a:r>
            <a:r>
              <a:rPr lang="en-US" sz="2400" spc="-25" dirty="0">
                <a:solidFill>
                  <a:srgbClr val="FF0000"/>
                </a:solidFill>
                <a:latin typeface="Arial" panose="020B0604020202020204" pitchFamily="34" charset="0"/>
                <a:cs typeface="Arial" panose="020B0604020202020204" pitchFamily="34" charset="0"/>
              </a:rPr>
              <a:t>.</a:t>
            </a:r>
          </a:p>
          <a:p>
            <a:r>
              <a:rPr lang="en-US" sz="2400" dirty="0">
                <a:solidFill>
                  <a:srgbClr val="002060"/>
                </a:solidFill>
                <a:latin typeface="Arial" panose="020B0604020202020204" pitchFamily="34" charset="0"/>
                <a:cs typeface="Arial" panose="020B0604020202020204" pitchFamily="34" charset="0"/>
              </a:rPr>
              <a:t>Sieving is a very simple, convenient and time-saving process through which particles of varying sizes can be separated from each other with the help of a sieve. A sieve is nothing but a simple device with small pores in it which allow finer materials like flour to pass through leaving behind any impurities it might contain on the top of the sieve. </a:t>
            </a:r>
            <a:endParaRPr lang="en-US" sz="2400" b="1" dirty="0">
              <a:solidFill>
                <a:srgbClr val="002060"/>
              </a:solidFill>
              <a:latin typeface="Arial" panose="020B0604020202020204" pitchFamily="34" charset="0"/>
              <a:cs typeface="Arial" panose="020B0604020202020204" pitchFamily="34" charset="0"/>
            </a:endParaRPr>
          </a:p>
          <a:p>
            <a:endParaRPr lang="en-US"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2784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518747C0-19D4-4B78-B2D2-9D7E016C7687}"/>
              </a:ext>
            </a:extLst>
          </p:cNvPr>
          <p:cNvGraphicFramePr/>
          <p:nvPr>
            <p:extLst>
              <p:ext uri="{D42A27DB-BD31-4B8C-83A1-F6EECF244321}">
                <p14:modId xmlns:p14="http://schemas.microsoft.com/office/powerpoint/2010/main" val="3171619004"/>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Content Placeholder 7">
            <a:extLst>
              <a:ext uri="{FF2B5EF4-FFF2-40B4-BE49-F238E27FC236}">
                <a16:creationId xmlns:a16="http://schemas.microsoft.com/office/drawing/2014/main" id="{2EBB4D68-DF8E-4BCF-9A99-2538080270E0}"/>
              </a:ext>
            </a:extLst>
          </p:cNvPr>
          <p:cNvPicPr>
            <a:picLocks noGrp="1" noChangeAspect="1"/>
          </p:cNvPicPr>
          <p:nvPr>
            <p:ph sz="half" idx="1"/>
          </p:nvPr>
        </p:nvPicPr>
        <p:blipFill>
          <a:blip r:embed="rId7"/>
          <a:stretch>
            <a:fillRect/>
          </a:stretch>
        </p:blipFill>
        <p:spPr>
          <a:xfrm>
            <a:off x="609600" y="1417638"/>
            <a:ext cx="3505200" cy="5165724"/>
          </a:xfrm>
        </p:spPr>
      </p:pic>
      <p:pic>
        <p:nvPicPr>
          <p:cNvPr id="10" name="Content Placeholder 9">
            <a:extLst>
              <a:ext uri="{FF2B5EF4-FFF2-40B4-BE49-F238E27FC236}">
                <a16:creationId xmlns:a16="http://schemas.microsoft.com/office/drawing/2014/main" id="{7158CE2F-416C-4F60-B346-EBCE731A32AB}"/>
              </a:ext>
            </a:extLst>
          </p:cNvPr>
          <p:cNvPicPr>
            <a:picLocks noGrp="1" noChangeAspect="1"/>
          </p:cNvPicPr>
          <p:nvPr>
            <p:ph sz="half" idx="2"/>
          </p:nvPr>
        </p:nvPicPr>
        <p:blipFill>
          <a:blip r:embed="rId8"/>
          <a:stretch>
            <a:fillRect/>
          </a:stretch>
        </p:blipFill>
        <p:spPr>
          <a:xfrm>
            <a:off x="4572000" y="1417638"/>
            <a:ext cx="3789401" cy="4983162"/>
          </a:xfrm>
        </p:spPr>
      </p:pic>
    </p:spTree>
    <p:extLst>
      <p:ext uri="{BB962C8B-B14F-4D97-AF65-F5344CB8AC3E}">
        <p14:creationId xmlns:p14="http://schemas.microsoft.com/office/powerpoint/2010/main" val="1968562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449098527"/>
              </p:ext>
            </p:extLst>
          </p:nvPr>
        </p:nvGraphicFramePr>
        <p:xfrm>
          <a:off x="457200" y="152400"/>
          <a:ext cx="82296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7"/>
          <p:cNvSpPr>
            <a:spLocks noGrp="1"/>
          </p:cNvSpPr>
          <p:nvPr>
            <p:ph idx="1"/>
          </p:nvPr>
        </p:nvSpPr>
        <p:spPr>
          <a:xfrm>
            <a:off x="381000" y="1371600"/>
            <a:ext cx="8458200" cy="5334000"/>
          </a:xfrm>
          <a:solidFill>
            <a:schemeClr val="accent5">
              <a:lumMod val="40000"/>
              <a:lumOff val="60000"/>
            </a:schemeClr>
          </a:solidFill>
        </p:spPr>
        <p:txBody>
          <a:bodyPr>
            <a:noAutofit/>
          </a:bodyPr>
          <a:lstStyle/>
          <a:p>
            <a:r>
              <a:rPr lang="en-US" sz="2400" b="1" dirty="0">
                <a:solidFill>
                  <a:srgbClr val="002060"/>
                </a:solidFill>
                <a:latin typeface="Arial" panose="020B0604020202020204" pitchFamily="34" charset="0"/>
                <a:cs typeface="Arial" panose="020B0604020202020204" pitchFamily="34" charset="0"/>
              </a:rPr>
              <a:t>Evaporation is the process of converting liquid into gas or </a:t>
            </a:r>
            <a:r>
              <a:rPr lang="en-US" sz="2400" b="1" dirty="0" err="1">
                <a:solidFill>
                  <a:srgbClr val="002060"/>
                </a:solidFill>
                <a:latin typeface="Arial" panose="020B0604020202020204" pitchFamily="34" charset="0"/>
                <a:cs typeface="Arial" panose="020B0604020202020204" pitchFamily="34" charset="0"/>
              </a:rPr>
              <a:t>vapour</a:t>
            </a:r>
            <a:r>
              <a:rPr lang="en-US" sz="2400" b="1" dirty="0">
                <a:solidFill>
                  <a:srgbClr val="002060"/>
                </a:solidFill>
                <a:latin typeface="Arial" panose="020B0604020202020204" pitchFamily="34" charset="0"/>
                <a:cs typeface="Arial" panose="020B0604020202020204" pitchFamily="34" charset="0"/>
              </a:rPr>
              <a:t> by increasing the temperature or pressure of the liquid. This process is often used to separate salt from salt water or salty sea water. Sea water has a number of salts present in it. </a:t>
            </a:r>
          </a:p>
          <a:p>
            <a:r>
              <a:rPr lang="en-US" sz="2400" b="1" dirty="0">
                <a:solidFill>
                  <a:srgbClr val="002060"/>
                </a:solidFill>
                <a:latin typeface="Arial" panose="020B0604020202020204" pitchFamily="34" charset="0"/>
                <a:cs typeface="Arial" panose="020B0604020202020204" pitchFamily="34" charset="0"/>
              </a:rPr>
              <a:t>Shallow pits called evaporation ponds are constructed and salt water is allowed to stand in these. After some time, the water gets evaporated, leaving behind the salts.</a:t>
            </a:r>
          </a:p>
          <a:p>
            <a:r>
              <a:rPr lang="en-US" sz="2400" b="1" dirty="0">
                <a:solidFill>
                  <a:srgbClr val="002060"/>
                </a:solidFill>
                <a:latin typeface="Arial" panose="020B0604020202020204" pitchFamily="34" charset="0"/>
                <a:cs typeface="Arial" panose="020B0604020202020204" pitchFamily="34" charset="0"/>
              </a:rPr>
              <a:t> Common salt is separated from this mixture upon further purification.</a:t>
            </a:r>
          </a:p>
        </p:txBody>
      </p:sp>
    </p:spTree>
    <p:extLst>
      <p:ext uri="{BB962C8B-B14F-4D97-AF65-F5344CB8AC3E}">
        <p14:creationId xmlns:p14="http://schemas.microsoft.com/office/powerpoint/2010/main" val="2329729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30C31FD6-AE5E-480B-A4D8-5FE5E97FF32B}"/>
              </a:ext>
            </a:extLst>
          </p:cNvPr>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a:extLst>
              <a:ext uri="{FF2B5EF4-FFF2-40B4-BE49-F238E27FC236}">
                <a16:creationId xmlns:a16="http://schemas.microsoft.com/office/drawing/2014/main" id="{7D7CD4BD-4C40-4EF3-82E8-80C348E128E0}"/>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457200" y="1417638"/>
            <a:ext cx="8229600" cy="4983162"/>
          </a:xfrm>
        </p:spPr>
      </p:pic>
    </p:spTree>
    <p:extLst>
      <p:ext uri="{BB962C8B-B14F-4D97-AF65-F5344CB8AC3E}">
        <p14:creationId xmlns:p14="http://schemas.microsoft.com/office/powerpoint/2010/main" val="2504899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7073" y="0"/>
            <a:ext cx="8826500" cy="1059264"/>
          </a:xfrm>
          <a:prstGeom prst="rect">
            <a:avLst/>
          </a:prstGeom>
          <a:solidFill>
            <a:schemeClr val="accent6">
              <a:lumMod val="75000"/>
            </a:schemeClr>
          </a:solidFill>
        </p:spPr>
        <p:txBody>
          <a:bodyPr vert="horz" wrap="square" lIns="0" tIns="12700" rIns="0" bIns="0" rtlCol="0">
            <a:spAutoFit/>
          </a:bodyPr>
          <a:lstStyle/>
          <a:p>
            <a:pPr marL="12700">
              <a:lnSpc>
                <a:spcPct val="100000"/>
              </a:lnSpc>
              <a:spcBef>
                <a:spcPts val="100"/>
              </a:spcBef>
            </a:pPr>
            <a:r>
              <a:rPr sz="6800" u="none" spc="-20">
                <a:latin typeface="Agency FB" pitchFamily="34" charset="0"/>
              </a:rPr>
              <a:t>S</a:t>
            </a:r>
            <a:r>
              <a:rPr lang="en-US" sz="6800" spc="-20" dirty="0">
                <a:latin typeface="Agency FB" pitchFamily="34" charset="0"/>
              </a:rPr>
              <a:t>EPARATION OF SUBSTANCES</a:t>
            </a:r>
            <a:endParaRPr sz="6800">
              <a:latin typeface="Agency FB" pitchFamily="34" charset="0"/>
            </a:endParaRPr>
          </a:p>
        </p:txBody>
      </p:sp>
      <p:sp>
        <p:nvSpPr>
          <p:cNvPr id="3" name="object 3"/>
          <p:cNvSpPr/>
          <p:nvPr/>
        </p:nvSpPr>
        <p:spPr>
          <a:xfrm>
            <a:off x="169798" y="918210"/>
            <a:ext cx="8804275" cy="0"/>
          </a:xfrm>
          <a:custGeom>
            <a:avLst/>
            <a:gdLst/>
            <a:ahLst/>
            <a:cxnLst/>
            <a:rect l="l" t="t" r="r" b="b"/>
            <a:pathLst>
              <a:path w="8804275">
                <a:moveTo>
                  <a:pt x="0" y="0"/>
                </a:moveTo>
                <a:lnTo>
                  <a:pt x="8804148" y="0"/>
                </a:lnTo>
              </a:path>
            </a:pathLst>
          </a:custGeom>
          <a:ln w="56387">
            <a:solidFill>
              <a:srgbClr val="FF0000"/>
            </a:solidFill>
          </a:ln>
        </p:spPr>
        <p:txBody>
          <a:bodyPr wrap="square" lIns="0" tIns="0" rIns="0" bIns="0" rtlCol="0"/>
          <a:lstStyle/>
          <a:p>
            <a:endParaRPr/>
          </a:p>
        </p:txBody>
      </p:sp>
      <p:sp>
        <p:nvSpPr>
          <p:cNvPr id="4" name="object 4"/>
          <p:cNvSpPr txBox="1"/>
          <p:nvPr/>
        </p:nvSpPr>
        <p:spPr>
          <a:xfrm>
            <a:off x="207365" y="984250"/>
            <a:ext cx="8728710" cy="3747949"/>
          </a:xfrm>
          <a:prstGeom prst="rect">
            <a:avLst/>
          </a:prstGeom>
        </p:spPr>
        <p:txBody>
          <a:bodyPr vert="horz" wrap="square" lIns="0" tIns="12700" rIns="0" bIns="0" rtlCol="0">
            <a:spAutoFit/>
          </a:bodyPr>
          <a:lstStyle/>
          <a:p>
            <a:pPr marL="12065" marR="5080" indent="1270" algn="ctr">
              <a:lnSpc>
                <a:spcPct val="100000"/>
              </a:lnSpc>
              <a:spcBef>
                <a:spcPts val="100"/>
              </a:spcBef>
            </a:pPr>
            <a:r>
              <a:rPr lang="en-US" sz="3200" spc="-20" dirty="0">
                <a:latin typeface="Arial" pitchFamily="34" charset="0"/>
                <a:cs typeface="Arial" pitchFamily="34" charset="0"/>
              </a:rPr>
              <a:t>In everyday </a:t>
            </a:r>
            <a:r>
              <a:rPr lang="en-US" sz="3200" spc="-20">
                <a:latin typeface="Arial" pitchFamily="34" charset="0"/>
                <a:cs typeface="Arial" pitchFamily="34" charset="0"/>
              </a:rPr>
              <a:t>life</a:t>
            </a:r>
            <a:r>
              <a:rPr lang="en-US" sz="3200" spc="-15">
                <a:latin typeface="Arial" pitchFamily="34" charset="0"/>
                <a:cs typeface="Arial" pitchFamily="34" charset="0"/>
              </a:rPr>
              <a:t> </a:t>
            </a:r>
            <a:r>
              <a:rPr lang="en-US" sz="3200" spc="-20">
                <a:latin typeface="Arial" pitchFamily="34" charset="0"/>
                <a:cs typeface="Arial" pitchFamily="34" charset="0"/>
              </a:rPr>
              <a:t>you</a:t>
            </a:r>
            <a:r>
              <a:rPr sz="3200" spc="-20">
                <a:latin typeface="Arial" pitchFamily="34" charset="0"/>
                <a:cs typeface="Arial" pitchFamily="34" charset="0"/>
              </a:rPr>
              <a:t> </a:t>
            </a:r>
            <a:r>
              <a:rPr lang="en-US" sz="3200" spc="-20" dirty="0">
                <a:latin typeface="Arial" pitchFamily="34" charset="0"/>
                <a:cs typeface="Arial" pitchFamily="34" charset="0"/>
              </a:rPr>
              <a:t>must have </a:t>
            </a:r>
            <a:r>
              <a:rPr sz="3200" spc="-5">
                <a:latin typeface="Arial" pitchFamily="34" charset="0"/>
                <a:cs typeface="Arial" pitchFamily="34" charset="0"/>
              </a:rPr>
              <a:t>notice</a:t>
            </a:r>
            <a:r>
              <a:rPr lang="en-US" sz="3200" spc="-5" dirty="0">
                <a:latin typeface="Arial" pitchFamily="34" charset="0"/>
                <a:cs typeface="Arial" pitchFamily="34" charset="0"/>
              </a:rPr>
              <a:t>d</a:t>
            </a:r>
            <a:r>
              <a:rPr sz="3200" spc="-5">
                <a:latin typeface="Arial" pitchFamily="34" charset="0"/>
                <a:cs typeface="Arial" pitchFamily="34" charset="0"/>
              </a:rPr>
              <a:t> </a:t>
            </a:r>
            <a:r>
              <a:rPr sz="3200" dirty="0">
                <a:latin typeface="Arial" pitchFamily="34" charset="0"/>
                <a:cs typeface="Arial" pitchFamily="34" charset="0"/>
              </a:rPr>
              <a:t>a </a:t>
            </a:r>
            <a:r>
              <a:rPr sz="3200" spc="-20" dirty="0">
                <a:latin typeface="Arial" pitchFamily="34" charset="0"/>
                <a:cs typeface="Arial" pitchFamily="34" charset="0"/>
              </a:rPr>
              <a:t>substance </a:t>
            </a:r>
            <a:r>
              <a:rPr sz="3200" spc="-5" dirty="0">
                <a:latin typeface="Arial" pitchFamily="34" charset="0"/>
                <a:cs typeface="Arial" pitchFamily="34" charset="0"/>
              </a:rPr>
              <a:t>being </a:t>
            </a:r>
            <a:r>
              <a:rPr sz="3200" spc="-25" dirty="0">
                <a:latin typeface="Arial" pitchFamily="34" charset="0"/>
                <a:cs typeface="Arial" pitchFamily="34" charset="0"/>
              </a:rPr>
              <a:t>separated  from </a:t>
            </a:r>
            <a:r>
              <a:rPr sz="3200" dirty="0">
                <a:latin typeface="Arial" pitchFamily="34" charset="0"/>
                <a:cs typeface="Arial" pitchFamily="34" charset="0"/>
              </a:rPr>
              <a:t>a </a:t>
            </a:r>
            <a:r>
              <a:rPr sz="3200" spc="-10" dirty="0">
                <a:latin typeface="Arial" pitchFamily="34" charset="0"/>
                <a:cs typeface="Arial" pitchFamily="34" charset="0"/>
              </a:rPr>
              <a:t>mixture </a:t>
            </a:r>
            <a:r>
              <a:rPr sz="3200" spc="-5" dirty="0">
                <a:latin typeface="Arial" pitchFamily="34" charset="0"/>
                <a:cs typeface="Arial" pitchFamily="34" charset="0"/>
              </a:rPr>
              <a:t>of</a:t>
            </a:r>
            <a:r>
              <a:rPr sz="3200" spc="15" dirty="0">
                <a:latin typeface="Arial" pitchFamily="34" charset="0"/>
                <a:cs typeface="Arial" pitchFamily="34" charset="0"/>
              </a:rPr>
              <a:t> </a:t>
            </a:r>
            <a:r>
              <a:rPr sz="3200" spc="-10" dirty="0">
                <a:latin typeface="Arial" pitchFamily="34" charset="0"/>
                <a:cs typeface="Arial" pitchFamily="34" charset="0"/>
              </a:rPr>
              <a:t>materials.</a:t>
            </a:r>
            <a:endParaRPr sz="3200">
              <a:latin typeface="Arial" pitchFamily="34" charset="0"/>
              <a:cs typeface="Arial" pitchFamily="34" charset="0"/>
            </a:endParaRPr>
          </a:p>
          <a:p>
            <a:pPr marL="187960" marR="175895" algn="ctr">
              <a:lnSpc>
                <a:spcPct val="98500"/>
              </a:lnSpc>
              <a:spcBef>
                <a:spcPts val="1240"/>
              </a:spcBef>
            </a:pPr>
            <a:r>
              <a:rPr lang="en-US" sz="3200" spc="-145" dirty="0">
                <a:latin typeface="Arial" pitchFamily="34" charset="0"/>
                <a:cs typeface="Arial" pitchFamily="34" charset="0"/>
              </a:rPr>
              <a:t>Ex- </a:t>
            </a:r>
            <a:r>
              <a:rPr sz="3200" spc="-145">
                <a:latin typeface="Arial" pitchFamily="34" charset="0"/>
                <a:cs typeface="Arial" pitchFamily="34" charset="0"/>
              </a:rPr>
              <a:t>Tea </a:t>
            </a:r>
            <a:r>
              <a:rPr sz="3200" spc="-20" dirty="0">
                <a:latin typeface="Arial" pitchFamily="34" charset="0"/>
                <a:cs typeface="Arial" pitchFamily="34" charset="0"/>
              </a:rPr>
              <a:t>leaves </a:t>
            </a:r>
            <a:r>
              <a:rPr sz="3200" spc="-25" dirty="0">
                <a:latin typeface="Arial" pitchFamily="34" charset="0"/>
                <a:cs typeface="Arial" pitchFamily="34" charset="0"/>
              </a:rPr>
              <a:t>are separated from </a:t>
            </a:r>
            <a:r>
              <a:rPr sz="3200" dirty="0">
                <a:latin typeface="Arial" pitchFamily="34" charset="0"/>
                <a:cs typeface="Arial" pitchFamily="34" charset="0"/>
              </a:rPr>
              <a:t>the  liquid with a </a:t>
            </a:r>
            <a:r>
              <a:rPr sz="3200" spc="-65" dirty="0">
                <a:latin typeface="Arial" pitchFamily="34" charset="0"/>
                <a:cs typeface="Arial" pitchFamily="34" charset="0"/>
              </a:rPr>
              <a:t>strainer, </a:t>
            </a:r>
            <a:r>
              <a:rPr sz="3200" dirty="0">
                <a:latin typeface="Arial" pitchFamily="34" charset="0"/>
                <a:cs typeface="Arial" pitchFamily="34" charset="0"/>
              </a:rPr>
              <a:t>while  </a:t>
            </a:r>
            <a:r>
              <a:rPr sz="3200" spc="-10" dirty="0">
                <a:latin typeface="Arial" pitchFamily="34" charset="0"/>
                <a:cs typeface="Arial" pitchFamily="34" charset="0"/>
              </a:rPr>
              <a:t>preparing</a:t>
            </a:r>
            <a:r>
              <a:rPr sz="3200" dirty="0">
                <a:latin typeface="Arial" pitchFamily="34" charset="0"/>
                <a:cs typeface="Arial" pitchFamily="34" charset="0"/>
              </a:rPr>
              <a:t> </a:t>
            </a:r>
            <a:r>
              <a:rPr sz="3200" spc="-15">
                <a:latin typeface="Arial" pitchFamily="34" charset="0"/>
                <a:cs typeface="Arial" pitchFamily="34" charset="0"/>
              </a:rPr>
              <a:t>tea.</a:t>
            </a:r>
            <a:endParaRPr lang="en-US" sz="3200" spc="-15" dirty="0">
              <a:latin typeface="Arial" pitchFamily="34" charset="0"/>
              <a:cs typeface="Arial" pitchFamily="34" charset="0"/>
            </a:endParaRPr>
          </a:p>
          <a:p>
            <a:pPr marL="187960" marR="175895">
              <a:lnSpc>
                <a:spcPct val="98500"/>
              </a:lnSpc>
              <a:spcBef>
                <a:spcPts val="1240"/>
              </a:spcBef>
            </a:pPr>
            <a:r>
              <a:rPr lang="en-US" sz="3200" spc="-15" dirty="0">
                <a:latin typeface="Arial" pitchFamily="34" charset="0"/>
                <a:cs typeface="Arial" pitchFamily="34" charset="0"/>
              </a:rPr>
              <a:t>       - Grain is separated from stalks while harvesting</a:t>
            </a:r>
            <a:endParaRPr sz="3200">
              <a:latin typeface="Arial" pitchFamily="34" charset="0"/>
              <a:cs typeface="Arial" pitchFamily="34" charset="0"/>
            </a:endParaRPr>
          </a:p>
        </p:txBody>
      </p:sp>
      <p:sp>
        <p:nvSpPr>
          <p:cNvPr id="5" name="object 5"/>
          <p:cNvSpPr/>
          <p:nvPr/>
        </p:nvSpPr>
        <p:spPr>
          <a:xfrm>
            <a:off x="5715000" y="4267201"/>
            <a:ext cx="3428999" cy="259079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590800" y="4267200"/>
            <a:ext cx="2819400" cy="25908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1676541664"/>
              </p:ext>
            </p:extLst>
          </p:nvPr>
        </p:nvGraphicFramePr>
        <p:xfrm>
          <a:off x="457200" y="152400"/>
          <a:ext cx="82296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7"/>
          <p:cNvSpPr>
            <a:spLocks noGrp="1"/>
          </p:cNvSpPr>
          <p:nvPr>
            <p:ph idx="1"/>
          </p:nvPr>
        </p:nvSpPr>
        <p:spPr>
          <a:xfrm>
            <a:off x="381000" y="1371600"/>
            <a:ext cx="8458200" cy="5334000"/>
          </a:xfrm>
          <a:solidFill>
            <a:schemeClr val="accent5">
              <a:lumMod val="40000"/>
              <a:lumOff val="60000"/>
            </a:schemeClr>
          </a:solidFill>
        </p:spPr>
        <p:txBody>
          <a:bodyPr>
            <a:noAutofit/>
          </a:bodyPr>
          <a:lstStyle/>
          <a:p>
            <a:r>
              <a:rPr lang="en-US" sz="2800" b="1" dirty="0">
                <a:solidFill>
                  <a:srgbClr val="002060"/>
                </a:solidFill>
                <a:latin typeface="Arial" panose="020B0604020202020204" pitchFamily="34" charset="0"/>
                <a:cs typeface="Arial" panose="020B0604020202020204" pitchFamily="34" charset="0"/>
              </a:rPr>
              <a:t>Condensation is the process of conversion of  gas or </a:t>
            </a:r>
            <a:r>
              <a:rPr lang="en-US" sz="2800" b="1" dirty="0" err="1">
                <a:solidFill>
                  <a:srgbClr val="002060"/>
                </a:solidFill>
                <a:latin typeface="Arial" panose="020B0604020202020204" pitchFamily="34" charset="0"/>
                <a:cs typeface="Arial" panose="020B0604020202020204" pitchFamily="34" charset="0"/>
              </a:rPr>
              <a:t>vapour</a:t>
            </a:r>
            <a:r>
              <a:rPr lang="en-US" sz="2800" b="1" dirty="0">
                <a:solidFill>
                  <a:srgbClr val="002060"/>
                </a:solidFill>
                <a:latin typeface="Arial" panose="020B0604020202020204" pitchFamily="34" charset="0"/>
                <a:cs typeface="Arial" panose="020B0604020202020204" pitchFamily="34" charset="0"/>
              </a:rPr>
              <a:t> into liquid state by decreasing the temperature or pressure of the liquid. Condensation is the change of the physical state of  matter from gas phase into liquid phase and is the  reverse of evaporation. </a:t>
            </a:r>
          </a:p>
          <a:p>
            <a:r>
              <a:rPr lang="en-US" sz="2800" b="1" dirty="0">
                <a:solidFill>
                  <a:srgbClr val="002060"/>
                </a:solidFill>
                <a:latin typeface="Arial" panose="020B0604020202020204" pitchFamily="34" charset="0"/>
                <a:cs typeface="Arial" panose="020B0604020202020204" pitchFamily="34" charset="0"/>
              </a:rPr>
              <a:t>The word most often refers to  the water cycle.</a:t>
            </a:r>
          </a:p>
          <a:p>
            <a:r>
              <a:rPr lang="en-US" sz="2800" b="1" dirty="0">
                <a:solidFill>
                  <a:srgbClr val="002060"/>
                </a:solidFill>
                <a:latin typeface="Arial" panose="020B0604020202020204" pitchFamily="34" charset="0"/>
                <a:cs typeface="Arial" panose="020B0604020202020204" pitchFamily="34" charset="0"/>
              </a:rPr>
              <a:t>Evaporation and condensation often takes place together. Evaporation and condensation taking place simultaneously is called distillation. </a:t>
            </a:r>
          </a:p>
        </p:txBody>
      </p:sp>
    </p:spTree>
    <p:extLst>
      <p:ext uri="{BB962C8B-B14F-4D97-AF65-F5344CB8AC3E}">
        <p14:creationId xmlns:p14="http://schemas.microsoft.com/office/powerpoint/2010/main" val="406577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085201-C6B6-4C7D-84C5-D660B15FF463}"/>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2093300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807B33F-B161-40F6-A2D0-6FB7A6CC0073}"/>
              </a:ext>
            </a:extLst>
          </p:cNvPr>
          <p:cNvGraphicFramePr/>
          <p:nvPr>
            <p:extLst>
              <p:ext uri="{D42A27DB-BD31-4B8C-83A1-F6EECF244321}">
                <p14:modId xmlns:p14="http://schemas.microsoft.com/office/powerpoint/2010/main" val="1233030712"/>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4D848DC5-20B3-4B47-B9BD-2C22FBFF2507}"/>
              </a:ext>
            </a:extLst>
          </p:cNvPr>
          <p:cNvSpPr>
            <a:spLocks noGrp="1"/>
          </p:cNvSpPr>
          <p:nvPr>
            <p:ph idx="1"/>
          </p:nvPr>
        </p:nvSpPr>
        <p:spPr>
          <a:xfrm>
            <a:off x="457200" y="1524000"/>
            <a:ext cx="8229600" cy="5059362"/>
          </a:xfrm>
        </p:spPr>
        <p:txBody>
          <a:bodyPr>
            <a:normAutofit/>
          </a:bodyPr>
          <a:lstStyle/>
          <a:p>
            <a:r>
              <a:rPr lang="en-US" sz="2400" b="1" i="0" dirty="0">
                <a:solidFill>
                  <a:srgbClr val="4C4C4C"/>
                </a:solidFill>
                <a:effectLst/>
                <a:latin typeface="Open Sans"/>
              </a:rPr>
              <a:t>Sedimentation:</a:t>
            </a:r>
            <a:r>
              <a:rPr lang="en-US" sz="2400" b="0" i="0" dirty="0">
                <a:solidFill>
                  <a:srgbClr val="4C4C4C"/>
                </a:solidFill>
                <a:effectLst/>
                <a:latin typeface="Open Sans"/>
              </a:rPr>
              <a:t> Sedimentation can be defined as the process through which dirt and other heavier particles in a mixture settle at the bottom of the vessel when water is added to it. </a:t>
            </a:r>
            <a:r>
              <a:rPr lang="en-US" sz="2400" b="0" i="0" dirty="0">
                <a:solidFill>
                  <a:srgbClr val="FF0000"/>
                </a:solidFill>
                <a:effectLst/>
                <a:latin typeface="Open Sans"/>
              </a:rPr>
              <a:t>When the heavier component in a mixture settles after water is added to it, the process is called sedimentation</a:t>
            </a:r>
          </a:p>
          <a:p>
            <a:r>
              <a:rPr lang="en-US" sz="2400" b="0" i="0" dirty="0">
                <a:solidFill>
                  <a:srgbClr val="4C4C4C"/>
                </a:solidFill>
                <a:effectLst/>
                <a:latin typeface="Open Sans"/>
              </a:rPr>
              <a:t>When the dust and dirt particles have settled, the clear water which forms the upper layer is moved to a different container and the dirt and dust is done away with. This technique can also be used to separate two liquids which do not mix with each other (also called immiscible liquids) and is called decantation</a:t>
            </a:r>
            <a:endParaRPr lang="en-IN" sz="2400" dirty="0"/>
          </a:p>
        </p:txBody>
      </p:sp>
    </p:spTree>
    <p:extLst>
      <p:ext uri="{BB962C8B-B14F-4D97-AF65-F5344CB8AC3E}">
        <p14:creationId xmlns:p14="http://schemas.microsoft.com/office/powerpoint/2010/main" val="4117194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0DC8A5-B952-4A03-8A04-D9B09D7E7FE6}"/>
              </a:ext>
            </a:extLst>
          </p:cNvPr>
          <p:cNvPicPr>
            <a:picLocks noChangeAspect="1"/>
          </p:cNvPicPr>
          <p:nvPr/>
        </p:nvPicPr>
        <p:blipFill>
          <a:blip r:embed="rId2"/>
          <a:stretch>
            <a:fillRect/>
          </a:stretch>
        </p:blipFill>
        <p:spPr>
          <a:xfrm>
            <a:off x="359299" y="133826"/>
            <a:ext cx="8425402" cy="6590347"/>
          </a:xfrm>
          <a:prstGeom prst="rect">
            <a:avLst/>
          </a:prstGeom>
        </p:spPr>
      </p:pic>
    </p:spTree>
    <p:extLst>
      <p:ext uri="{BB962C8B-B14F-4D97-AF65-F5344CB8AC3E}">
        <p14:creationId xmlns:p14="http://schemas.microsoft.com/office/powerpoint/2010/main" val="1209122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441B44E-1FF5-4EB9-8A68-3954520E30D5}"/>
              </a:ext>
            </a:extLst>
          </p:cNvPr>
          <p:cNvGraphicFramePr/>
          <p:nvPr>
            <p:extLst>
              <p:ext uri="{D42A27DB-BD31-4B8C-83A1-F6EECF244321}">
                <p14:modId xmlns:p14="http://schemas.microsoft.com/office/powerpoint/2010/main" val="2192522948"/>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BE62589F-215C-48B4-8B6E-860B4A65839C}"/>
              </a:ext>
            </a:extLst>
          </p:cNvPr>
          <p:cNvSpPr>
            <a:spLocks noGrp="1"/>
          </p:cNvSpPr>
          <p:nvPr>
            <p:ph idx="1"/>
          </p:nvPr>
        </p:nvSpPr>
        <p:spPr>
          <a:xfrm>
            <a:off x="457200" y="1417638"/>
            <a:ext cx="8229600" cy="5287962"/>
          </a:xfrm>
        </p:spPr>
        <p:txBody>
          <a:bodyPr>
            <a:normAutofit fontScale="92500" lnSpcReduction="10000"/>
          </a:bodyPr>
          <a:lstStyle/>
          <a:p>
            <a:r>
              <a:rPr lang="en-US" sz="2400" dirty="0">
                <a:solidFill>
                  <a:srgbClr val="00B0F0"/>
                </a:solidFill>
                <a:latin typeface="Open Sans"/>
              </a:rPr>
              <a:t>Decantation is a process of the separation of  mixtures by removing water from the mixture where sedimentation has already occurred, by tilting the beaker and slowly pouring the liquid out. </a:t>
            </a:r>
          </a:p>
          <a:p>
            <a:pPr algn="just"/>
            <a:r>
              <a:rPr lang="en-US" sz="2400" b="0" i="0" dirty="0">
                <a:solidFill>
                  <a:srgbClr val="00B0F0"/>
                </a:solidFill>
                <a:effectLst/>
                <a:latin typeface="Open Sans"/>
              </a:rPr>
              <a:t>Decantation can be defined as a technique through which </a:t>
            </a:r>
            <a:r>
              <a:rPr lang="en-US" sz="2400" b="0" i="0" dirty="0">
                <a:solidFill>
                  <a:srgbClr val="FF0000"/>
                </a:solidFill>
                <a:effectLst/>
                <a:latin typeface="Open Sans"/>
              </a:rPr>
              <a:t>immiscible liquids or a liquid and a solid substance are separated</a:t>
            </a:r>
            <a:r>
              <a:rPr lang="en-US" sz="2400" b="0" i="0" dirty="0">
                <a:solidFill>
                  <a:srgbClr val="00B0F0"/>
                </a:solidFill>
                <a:effectLst/>
                <a:latin typeface="Open Sans"/>
              </a:rPr>
              <a:t>. </a:t>
            </a:r>
          </a:p>
          <a:p>
            <a:pPr algn="just"/>
            <a:r>
              <a:rPr lang="en-US" sz="2400" b="0" i="0" dirty="0">
                <a:solidFill>
                  <a:srgbClr val="00B0F0"/>
                </a:solidFill>
                <a:effectLst/>
                <a:latin typeface="Open Sans"/>
              </a:rPr>
              <a:t>For ex: </a:t>
            </a:r>
            <a:r>
              <a:rPr lang="en-US" sz="2400" dirty="0">
                <a:solidFill>
                  <a:srgbClr val="00B0F0"/>
                </a:solidFill>
                <a:latin typeface="Open Sans"/>
              </a:rPr>
              <a:t>T</a:t>
            </a:r>
            <a:r>
              <a:rPr lang="en-US" sz="2400" b="0" i="0" dirty="0">
                <a:solidFill>
                  <a:srgbClr val="00B0F0"/>
                </a:solidFill>
                <a:effectLst/>
                <a:latin typeface="Open Sans"/>
              </a:rPr>
              <a:t>ake the case of oil and water. These are two examples of immiscible liquids. Once we pour oil in water, oil forms the upper layer of water and can be easily separated by gently pouring the mixture in another container till all the oil has been removed.</a:t>
            </a:r>
          </a:p>
          <a:p>
            <a:pPr algn="just"/>
            <a:r>
              <a:rPr lang="en-US" sz="2400" b="0" i="0" dirty="0">
                <a:solidFill>
                  <a:srgbClr val="00B0F0"/>
                </a:solidFill>
                <a:effectLst/>
                <a:latin typeface="Open Sans"/>
              </a:rPr>
              <a:t>Sometimes smaller dirt particles get carried along with the water in the process of decantation which needs to be further removed. This can be achieved through the process of filtration</a:t>
            </a:r>
            <a:r>
              <a:rPr lang="en-US" sz="2000" b="0" i="0" dirty="0">
                <a:solidFill>
                  <a:srgbClr val="00B0F0"/>
                </a:solidFill>
                <a:effectLst/>
                <a:latin typeface="Open Sans"/>
              </a:rPr>
              <a:t>.</a:t>
            </a:r>
            <a:endParaRPr lang="en-IN" sz="2000" dirty="0">
              <a:solidFill>
                <a:srgbClr val="00B0F0"/>
              </a:solidFill>
            </a:endParaRPr>
          </a:p>
        </p:txBody>
      </p:sp>
    </p:spTree>
    <p:extLst>
      <p:ext uri="{BB962C8B-B14F-4D97-AF65-F5344CB8AC3E}">
        <p14:creationId xmlns:p14="http://schemas.microsoft.com/office/powerpoint/2010/main" val="3696798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1DE96778-7D5C-402A-B2AA-40A007A8E587}"/>
              </a:ext>
            </a:extLst>
          </p:cNvPr>
          <p:cNvSpPr/>
          <p:nvPr/>
        </p:nvSpPr>
        <p:spPr>
          <a:xfrm>
            <a:off x="68408" y="48638"/>
            <a:ext cx="8938773" cy="661480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55870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652797B-7729-4F77-AFA8-1E1BE36E7238}"/>
              </a:ext>
            </a:extLst>
          </p:cNvPr>
          <p:cNvGraphicFramePr/>
          <p:nvPr>
            <p:extLst>
              <p:ext uri="{D42A27DB-BD31-4B8C-83A1-F6EECF244321}">
                <p14:modId xmlns:p14="http://schemas.microsoft.com/office/powerpoint/2010/main" val="945665495"/>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96963033-30C8-4129-A83C-2E3F48BC1508}"/>
              </a:ext>
            </a:extLst>
          </p:cNvPr>
          <p:cNvSpPr>
            <a:spLocks noGrp="1"/>
          </p:cNvSpPr>
          <p:nvPr>
            <p:ph idx="1"/>
          </p:nvPr>
        </p:nvSpPr>
        <p:spPr>
          <a:xfrm>
            <a:off x="457200" y="1417638"/>
            <a:ext cx="8229600" cy="5165724"/>
          </a:xfrm>
        </p:spPr>
        <p:txBody>
          <a:bodyPr>
            <a:normAutofit fontScale="85000" lnSpcReduction="10000"/>
          </a:bodyPr>
          <a:lstStyle/>
          <a:p>
            <a:r>
              <a:rPr lang="en-US" dirty="0">
                <a:solidFill>
                  <a:srgbClr val="FF0000"/>
                </a:solidFill>
              </a:rPr>
              <a:t>Filtration is the process through which smaller particles like dirt etc. are separated from a solution by making the solution pass through a medium (often a filter paper)</a:t>
            </a:r>
            <a:r>
              <a:rPr lang="en-US" dirty="0">
                <a:solidFill>
                  <a:srgbClr val="0070C0"/>
                </a:solidFill>
              </a:rPr>
              <a:t>. This medium is such that only liquids are able to pass through it because of the presence of very tiny pores in it.</a:t>
            </a:r>
          </a:p>
          <a:p>
            <a:r>
              <a:rPr lang="en-US" sz="3200" spc="-5" dirty="0">
                <a:solidFill>
                  <a:srgbClr val="FF0000"/>
                </a:solidFill>
                <a:latin typeface="Calibri"/>
                <a:cs typeface="Calibri"/>
              </a:rPr>
              <a:t>The  fluid </a:t>
            </a:r>
            <a:r>
              <a:rPr lang="en-US" sz="3200" spc="-15" dirty="0">
                <a:solidFill>
                  <a:srgbClr val="FF0000"/>
                </a:solidFill>
                <a:latin typeface="Calibri"/>
                <a:cs typeface="Calibri"/>
              </a:rPr>
              <a:t>that </a:t>
            </a:r>
            <a:r>
              <a:rPr lang="en-US" sz="3200" spc="-5" dirty="0">
                <a:solidFill>
                  <a:srgbClr val="FF0000"/>
                </a:solidFill>
                <a:latin typeface="Calibri"/>
                <a:cs typeface="Calibri"/>
              </a:rPr>
              <a:t>passes </a:t>
            </a:r>
            <a:r>
              <a:rPr lang="en-US" sz="3200" spc="-15" dirty="0">
                <a:solidFill>
                  <a:srgbClr val="FF0000"/>
                </a:solidFill>
                <a:latin typeface="Calibri"/>
                <a:cs typeface="Calibri"/>
              </a:rPr>
              <a:t>through </a:t>
            </a:r>
            <a:r>
              <a:rPr lang="en-US" sz="3200" dirty="0">
                <a:solidFill>
                  <a:srgbClr val="FF0000"/>
                </a:solidFill>
                <a:latin typeface="Calibri"/>
                <a:cs typeface="Calibri"/>
              </a:rPr>
              <a:t>is </a:t>
            </a:r>
            <a:r>
              <a:rPr lang="en-US" sz="3200" spc="-5" dirty="0">
                <a:solidFill>
                  <a:srgbClr val="FF0000"/>
                </a:solidFill>
                <a:latin typeface="Calibri"/>
                <a:cs typeface="Calibri"/>
              </a:rPr>
              <a:t>called </a:t>
            </a:r>
            <a:r>
              <a:rPr lang="en-US" sz="3200" dirty="0">
                <a:solidFill>
                  <a:srgbClr val="FF0000"/>
                </a:solidFill>
                <a:latin typeface="Calibri"/>
                <a:cs typeface="Calibri"/>
              </a:rPr>
              <a:t>the </a:t>
            </a:r>
            <a:r>
              <a:rPr lang="en-US" sz="3200" b="1" spc="-20" dirty="0">
                <a:solidFill>
                  <a:srgbClr val="FF0000"/>
                </a:solidFill>
                <a:latin typeface="Calibri"/>
                <a:cs typeface="Calibri"/>
              </a:rPr>
              <a:t>filtrate</a:t>
            </a:r>
            <a:endParaRPr lang="en-US" dirty="0">
              <a:solidFill>
                <a:srgbClr val="0070C0"/>
              </a:solidFill>
            </a:endParaRPr>
          </a:p>
          <a:p>
            <a:r>
              <a:rPr lang="en-US" dirty="0">
                <a:solidFill>
                  <a:srgbClr val="0070C0"/>
                </a:solidFill>
              </a:rPr>
              <a:t>The filter paper is molded to form a cone and this cone-like structure is then affixed to a funnel through which the dirty solution is allowed to pass. Sometimes, filtration can also be applied to separate pulp and seeds from the juice. It can also be used to separate cottage cheese or paneer from milk</a:t>
            </a:r>
            <a:r>
              <a:rPr lang="en-US" dirty="0"/>
              <a:t>.</a:t>
            </a:r>
          </a:p>
          <a:p>
            <a:endParaRPr lang="en-US" dirty="0"/>
          </a:p>
          <a:p>
            <a:endParaRPr lang="en-IN" dirty="0"/>
          </a:p>
        </p:txBody>
      </p:sp>
    </p:spTree>
    <p:extLst>
      <p:ext uri="{BB962C8B-B14F-4D97-AF65-F5344CB8AC3E}">
        <p14:creationId xmlns:p14="http://schemas.microsoft.com/office/powerpoint/2010/main" val="2163963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AB687105-3A53-4BA6-A85A-B41B0B2692F2}"/>
              </a:ext>
            </a:extLst>
          </p:cNvPr>
          <p:cNvGraphicFramePr/>
          <p:nvPr>
            <p:extLst>
              <p:ext uri="{D42A27DB-BD31-4B8C-83A1-F6EECF244321}">
                <p14:modId xmlns:p14="http://schemas.microsoft.com/office/powerpoint/2010/main" val="1299133740"/>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15B63D78-13E3-4533-913B-27D034094344}"/>
              </a:ext>
            </a:extLst>
          </p:cNvPr>
          <p:cNvSpPr>
            <a:spLocks noGrp="1"/>
          </p:cNvSpPr>
          <p:nvPr>
            <p:ph type="body" idx="1"/>
          </p:nvPr>
        </p:nvSpPr>
        <p:spPr/>
        <p:txBody>
          <a:bodyPr/>
          <a:lstStyle/>
          <a:p>
            <a:r>
              <a:rPr lang="en-US" dirty="0"/>
              <a:t>Method of Folding Filter Paper</a:t>
            </a:r>
            <a:endParaRPr lang="en-IN" dirty="0"/>
          </a:p>
        </p:txBody>
      </p:sp>
      <p:pic>
        <p:nvPicPr>
          <p:cNvPr id="9" name="Content Placeholder 8">
            <a:extLst>
              <a:ext uri="{FF2B5EF4-FFF2-40B4-BE49-F238E27FC236}">
                <a16:creationId xmlns:a16="http://schemas.microsoft.com/office/drawing/2014/main" id="{0CFFD996-087A-4623-84B3-5C90D8B53894}"/>
              </a:ext>
            </a:extLst>
          </p:cNvPr>
          <p:cNvPicPr>
            <a:picLocks noGrp="1" noChangeAspect="1"/>
          </p:cNvPicPr>
          <p:nvPr>
            <p:ph sz="half" idx="2"/>
          </p:nvPr>
        </p:nvPicPr>
        <p:blipFill>
          <a:blip r:embed="rId7"/>
          <a:stretch>
            <a:fillRect/>
          </a:stretch>
        </p:blipFill>
        <p:spPr>
          <a:xfrm>
            <a:off x="609600" y="2174876"/>
            <a:ext cx="3810000" cy="4225924"/>
          </a:xfrm>
          <a:prstGeom prst="rect">
            <a:avLst/>
          </a:prstGeom>
        </p:spPr>
      </p:pic>
      <p:sp>
        <p:nvSpPr>
          <p:cNvPr id="7" name="Text Placeholder 6">
            <a:extLst>
              <a:ext uri="{FF2B5EF4-FFF2-40B4-BE49-F238E27FC236}">
                <a16:creationId xmlns:a16="http://schemas.microsoft.com/office/drawing/2014/main" id="{292C4224-8DBA-476E-8A13-8A23E1AACA43}"/>
              </a:ext>
            </a:extLst>
          </p:cNvPr>
          <p:cNvSpPr>
            <a:spLocks noGrp="1"/>
          </p:cNvSpPr>
          <p:nvPr>
            <p:ph type="body" sz="quarter" idx="3"/>
          </p:nvPr>
        </p:nvSpPr>
        <p:spPr/>
        <p:txBody>
          <a:bodyPr/>
          <a:lstStyle/>
          <a:p>
            <a:r>
              <a:rPr lang="en-US" dirty="0"/>
              <a:t>Method of using Filter Paper</a:t>
            </a:r>
            <a:endParaRPr lang="en-IN" dirty="0"/>
          </a:p>
        </p:txBody>
      </p:sp>
      <p:pic>
        <p:nvPicPr>
          <p:cNvPr id="10" name="Content Placeholder 9">
            <a:extLst>
              <a:ext uri="{FF2B5EF4-FFF2-40B4-BE49-F238E27FC236}">
                <a16:creationId xmlns:a16="http://schemas.microsoft.com/office/drawing/2014/main" id="{BB3AC4C1-EAFB-4CAD-B7DB-8081DFBC499B}"/>
              </a:ext>
            </a:extLst>
          </p:cNvPr>
          <p:cNvPicPr>
            <a:picLocks noGrp="1" noChangeAspect="1"/>
          </p:cNvPicPr>
          <p:nvPr>
            <p:ph sz="quarter" idx="4"/>
          </p:nvPr>
        </p:nvPicPr>
        <p:blipFill>
          <a:blip r:embed="rId8"/>
          <a:stretch>
            <a:fillRect/>
          </a:stretch>
        </p:blipFill>
        <p:spPr>
          <a:xfrm>
            <a:off x="4724402" y="2174876"/>
            <a:ext cx="3962398" cy="3997324"/>
          </a:xfrm>
          <a:prstGeom prst="rect">
            <a:avLst/>
          </a:prstGeom>
        </p:spPr>
      </p:pic>
    </p:spTree>
    <p:extLst>
      <p:ext uri="{BB962C8B-B14F-4D97-AF65-F5344CB8AC3E}">
        <p14:creationId xmlns:p14="http://schemas.microsoft.com/office/powerpoint/2010/main" val="108579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6E9CF3-A839-4255-BB59-B3503BFB5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04800"/>
            <a:ext cx="7772400" cy="6172200"/>
          </a:xfrm>
          <a:prstGeom prst="rect">
            <a:avLst/>
          </a:prstGeom>
        </p:spPr>
      </p:pic>
    </p:spTree>
    <p:extLst>
      <p:ext uri="{BB962C8B-B14F-4D97-AF65-F5344CB8AC3E}">
        <p14:creationId xmlns:p14="http://schemas.microsoft.com/office/powerpoint/2010/main" val="3124162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20C318D-4CB5-43DC-B706-38A29245F4F1}"/>
              </a:ext>
            </a:extLst>
          </p:cNvPr>
          <p:cNvGraphicFramePr/>
          <p:nvPr>
            <p:extLst>
              <p:ext uri="{D42A27DB-BD31-4B8C-83A1-F6EECF244321}">
                <p14:modId xmlns:p14="http://schemas.microsoft.com/office/powerpoint/2010/main" val="2965388227"/>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DCFCA3A3-244C-45BD-934E-D85B136C9D7B}"/>
              </a:ext>
            </a:extLst>
          </p:cNvPr>
          <p:cNvSpPr>
            <a:spLocks noGrp="1"/>
          </p:cNvSpPr>
          <p:nvPr>
            <p:ph idx="1"/>
          </p:nvPr>
        </p:nvSpPr>
        <p:spPr>
          <a:xfrm>
            <a:off x="457200" y="1417638"/>
            <a:ext cx="8229600" cy="5287962"/>
          </a:xfrm>
        </p:spPr>
        <p:txBody>
          <a:bodyPr>
            <a:normAutofit fontScale="92500"/>
          </a:bodyPr>
          <a:lstStyle/>
          <a:p>
            <a:r>
              <a:rPr lang="en-US" sz="1800" dirty="0">
                <a:solidFill>
                  <a:srgbClr val="FF0000"/>
                </a:solidFill>
                <a:latin typeface="Arial" panose="020B0604020202020204" pitchFamily="34" charset="0"/>
                <a:cs typeface="Arial" panose="020B0604020202020204" pitchFamily="34" charset="0"/>
              </a:rPr>
              <a:t>Often, we are faced with mixtures and solutions that cannot be separated by use of a single separation technique. A number of such techniques need to be applied simultaneously to achieve the desired result</a:t>
            </a:r>
            <a:r>
              <a:rPr lang="en-US" sz="1800" dirty="0">
                <a:solidFill>
                  <a:srgbClr val="00B0F0"/>
                </a:solidFill>
                <a:latin typeface="Arial" panose="020B0604020202020204" pitchFamily="34" charset="0"/>
                <a:cs typeface="Arial" panose="020B0604020202020204" pitchFamily="34" charset="0"/>
              </a:rPr>
              <a:t>.</a:t>
            </a:r>
          </a:p>
          <a:p>
            <a:endParaRPr lang="en-US" sz="1800" dirty="0">
              <a:solidFill>
                <a:srgbClr val="00B0F0"/>
              </a:solidFill>
              <a:latin typeface="Arial" panose="020B0604020202020204" pitchFamily="34" charset="0"/>
              <a:cs typeface="Arial" panose="020B0604020202020204" pitchFamily="34" charset="0"/>
            </a:endParaRPr>
          </a:p>
          <a:p>
            <a:r>
              <a:rPr lang="en-US" sz="1800" dirty="0">
                <a:solidFill>
                  <a:srgbClr val="FF0000"/>
                </a:solidFill>
                <a:latin typeface="Arial" panose="020B0604020202020204" pitchFamily="34" charset="0"/>
                <a:cs typeface="Arial" panose="020B0604020202020204" pitchFamily="34" charset="0"/>
              </a:rPr>
              <a:t>Take for example the case of a salt and sand mixture</a:t>
            </a:r>
            <a:r>
              <a:rPr lang="en-US" sz="1800" dirty="0">
                <a:solidFill>
                  <a:srgbClr val="00B0F0"/>
                </a:solidFill>
                <a:latin typeface="Arial" panose="020B0604020202020204" pitchFamily="34" charset="0"/>
                <a:cs typeface="Arial" panose="020B0604020202020204" pitchFamily="34" charset="0"/>
              </a:rPr>
              <a:t>. We know handpicking will not work and considering both of them weigh just about the same, neither will winnowing.</a:t>
            </a:r>
          </a:p>
          <a:p>
            <a:r>
              <a:rPr lang="en-US" sz="1800" dirty="0">
                <a:solidFill>
                  <a:srgbClr val="00B0F0"/>
                </a:solidFill>
                <a:latin typeface="Arial" panose="020B0604020202020204" pitchFamily="34" charset="0"/>
                <a:cs typeface="Arial" panose="020B0604020202020204" pitchFamily="34" charset="0"/>
              </a:rPr>
              <a:t>And hence we try to separate the two with the help of </a:t>
            </a:r>
            <a:r>
              <a:rPr lang="en-US" sz="1800" b="1" dirty="0">
                <a:solidFill>
                  <a:srgbClr val="FF0000"/>
                </a:solidFill>
                <a:latin typeface="Arial" panose="020B0604020202020204" pitchFamily="34" charset="0"/>
                <a:cs typeface="Arial" panose="020B0604020202020204" pitchFamily="34" charset="0"/>
              </a:rPr>
              <a:t>filtration or decantation</a:t>
            </a:r>
            <a:r>
              <a:rPr lang="en-US" sz="1800" dirty="0">
                <a:solidFill>
                  <a:srgbClr val="00B0F0"/>
                </a:solidFill>
                <a:latin typeface="Arial" panose="020B0604020202020204" pitchFamily="34" charset="0"/>
                <a:cs typeface="Arial" panose="020B0604020202020204" pitchFamily="34" charset="0"/>
              </a:rPr>
              <a:t>.</a:t>
            </a:r>
          </a:p>
          <a:p>
            <a:r>
              <a:rPr lang="en-US" sz="1800" dirty="0">
                <a:solidFill>
                  <a:srgbClr val="00B0F0"/>
                </a:solidFill>
                <a:latin typeface="Arial" panose="020B0604020202020204" pitchFamily="34" charset="0"/>
                <a:cs typeface="Arial" panose="020B0604020202020204" pitchFamily="34" charset="0"/>
              </a:rPr>
              <a:t>We take a beaker and add water to the said mixture of salt and sand. While the salt dissolves in water, the sand deposits at the bottom of the beaker and can be separated from the salt solution with the help of a filter paper or by gently pouring the salt solution in another container. We now have to separate the salt from water, for which we will simultaneously use the methods of evaporation and condensation. While heating the solution in a kettle, we observe that </a:t>
            </a:r>
            <a:r>
              <a:rPr lang="en-US" sz="1800" dirty="0" err="1">
                <a:solidFill>
                  <a:srgbClr val="00B0F0"/>
                </a:solidFill>
                <a:latin typeface="Arial" panose="020B0604020202020204" pitchFamily="34" charset="0"/>
                <a:cs typeface="Arial" panose="020B0604020202020204" pitchFamily="34" charset="0"/>
              </a:rPr>
              <a:t>vapour</a:t>
            </a:r>
            <a:r>
              <a:rPr lang="en-US" sz="1800" dirty="0">
                <a:solidFill>
                  <a:srgbClr val="00B0F0"/>
                </a:solidFill>
                <a:latin typeface="Arial" panose="020B0604020202020204" pitchFamily="34" charset="0"/>
                <a:cs typeface="Arial" panose="020B0604020202020204" pitchFamily="34" charset="0"/>
              </a:rPr>
              <a:t> or steam starts to rise from the spout of the kettle. What we then do is allow this steam to come in contact with a metal plate which has some ice on it. When this happens, the steam gets converted to small drops of water which we transfer to another container and thus successfully manage to separate salt which gets left behind in the kettle and the water which we collect in a separate container.</a:t>
            </a:r>
            <a:endParaRPr lang="en-IN" sz="18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0467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lstStyle/>
          <a:p>
            <a:r>
              <a:rPr lang="en-US" spc="-20" dirty="0">
                <a:latin typeface="Agency FB" pitchFamily="34" charset="0"/>
              </a:rPr>
              <a:t> SEPARATION OF SUBSTANCES</a:t>
            </a:r>
            <a:endParaRPr lang="en-US" dirty="0"/>
          </a:p>
        </p:txBody>
      </p:sp>
      <p:sp>
        <p:nvSpPr>
          <p:cNvPr id="10" name="Text Placeholder 9"/>
          <p:cNvSpPr>
            <a:spLocks noGrp="1"/>
          </p:cNvSpPr>
          <p:nvPr>
            <p:ph type="body" idx="1"/>
          </p:nvPr>
        </p:nvSpPr>
        <p:spPr>
          <a:xfrm>
            <a:off x="457200" y="1535112"/>
            <a:ext cx="4040188" cy="1131887"/>
          </a:xfrm>
        </p:spPr>
        <p:txBody>
          <a:bodyPr>
            <a:normAutofit lnSpcReduction="10000"/>
          </a:bodyPr>
          <a:lstStyle/>
          <a:p>
            <a:r>
              <a:rPr lang="en-US" dirty="0"/>
              <a:t>Give some examples from your everyday lives where you separate substances…..</a:t>
            </a:r>
          </a:p>
        </p:txBody>
      </p:sp>
      <p:sp>
        <p:nvSpPr>
          <p:cNvPr id="3" name="Content Placeholder 2"/>
          <p:cNvSpPr>
            <a:spLocks noGrp="1"/>
          </p:cNvSpPr>
          <p:nvPr>
            <p:ph sz="half" idx="2"/>
          </p:nvPr>
        </p:nvSpPr>
        <p:spPr>
          <a:xfrm>
            <a:off x="457200" y="2666999"/>
            <a:ext cx="4040188" cy="3459163"/>
          </a:xfrm>
        </p:spPr>
        <p:txBody>
          <a:bodyPr/>
          <a:lstStyle/>
          <a:p>
            <a:pPr>
              <a:buNone/>
            </a:pPr>
            <a:r>
              <a:rPr lang="en-US" dirty="0"/>
              <a:t>  </a:t>
            </a:r>
          </a:p>
        </p:txBody>
      </p:sp>
      <p:sp>
        <p:nvSpPr>
          <p:cNvPr id="11" name="Text Placeholder 10"/>
          <p:cNvSpPr>
            <a:spLocks noGrp="1"/>
          </p:cNvSpPr>
          <p:nvPr>
            <p:ph type="body" sz="quarter" idx="3"/>
          </p:nvPr>
        </p:nvSpPr>
        <p:spPr/>
        <p:txBody>
          <a:bodyPr/>
          <a:lstStyle/>
          <a:p>
            <a:r>
              <a:rPr lang="en-US" dirty="0"/>
              <a:t>Examples:-</a:t>
            </a:r>
          </a:p>
        </p:txBody>
      </p:sp>
      <p:sp>
        <p:nvSpPr>
          <p:cNvPr id="12" name="Content Placeholder 11"/>
          <p:cNvSpPr>
            <a:spLocks noGrp="1"/>
          </p:cNvSpPr>
          <p:nvPr>
            <p:ph sz="quarter" idx="4"/>
          </p:nvPr>
        </p:nvSpPr>
        <p:spPr/>
        <p:txBody>
          <a:bodyPr/>
          <a:lstStyle/>
          <a:p>
            <a:r>
              <a:rPr lang="en-US" dirty="0"/>
              <a:t>Separate stones from rice grain</a:t>
            </a:r>
          </a:p>
          <a:p>
            <a:r>
              <a:rPr lang="en-US" dirty="0"/>
              <a:t>Churning of milk or curd to remove butter</a:t>
            </a:r>
          </a:p>
          <a:p>
            <a:r>
              <a:rPr lang="en-US" dirty="0"/>
              <a:t>Remove </a:t>
            </a:r>
            <a:r>
              <a:rPr lang="en-US" dirty="0" err="1"/>
              <a:t>chillies</a:t>
            </a:r>
            <a:r>
              <a:rPr lang="en-US" dirty="0"/>
              <a:t> from cooked </a:t>
            </a:r>
            <a:r>
              <a:rPr lang="en-US" dirty="0" err="1"/>
              <a:t>poha</a:t>
            </a:r>
            <a:r>
              <a:rPr lang="en-US" dirty="0"/>
              <a:t>.</a:t>
            </a:r>
          </a:p>
          <a:p>
            <a:r>
              <a:rPr lang="en-US" dirty="0"/>
              <a:t>Remove husk from grain seeds</a:t>
            </a:r>
          </a:p>
          <a:p>
            <a:r>
              <a:rPr lang="en-US" dirty="0"/>
              <a:t>Remove tea leaves from tea</a:t>
            </a:r>
          </a:p>
          <a:p>
            <a:endParaRPr lang="en-US" dirty="0"/>
          </a:p>
        </p:txBody>
      </p:sp>
      <p:sp>
        <p:nvSpPr>
          <p:cNvPr id="13" name="object 6"/>
          <p:cNvSpPr/>
          <p:nvPr/>
        </p:nvSpPr>
        <p:spPr>
          <a:xfrm>
            <a:off x="685800" y="2971800"/>
            <a:ext cx="3581400" cy="2971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3426503-7F25-439D-9BBE-D1E9DB5311E2}"/>
              </a:ext>
            </a:extLst>
          </p:cNvPr>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58A7BC29-84D3-40D5-A96D-3AB89DF9B641}"/>
              </a:ext>
            </a:extLst>
          </p:cNvPr>
          <p:cNvSpPr>
            <a:spLocks noGrp="1"/>
          </p:cNvSpPr>
          <p:nvPr>
            <p:ph idx="1"/>
          </p:nvPr>
        </p:nvSpPr>
        <p:spPr>
          <a:xfrm>
            <a:off x="609600" y="1219200"/>
            <a:ext cx="8001000" cy="5181600"/>
          </a:xfrm>
          <a:solidFill>
            <a:srgbClr val="FFC000"/>
          </a:solidFill>
        </p:spPr>
        <p:txBody>
          <a:bodyPr>
            <a:normAutofit fontScale="92500" lnSpcReduction="10000"/>
          </a:bodyPr>
          <a:lstStyle/>
          <a:p>
            <a:r>
              <a:rPr lang="en-US" sz="2800" b="1" dirty="0">
                <a:latin typeface="Arial" panose="020B0604020202020204" pitchFamily="34" charset="0"/>
                <a:cs typeface="Arial" panose="020B0604020202020204" pitchFamily="34" charset="0"/>
              </a:rPr>
              <a:t>Solution – It is a mixture of a soluble solid in a liquid. Ex- Salt solution, sugar solution</a:t>
            </a:r>
          </a:p>
          <a:p>
            <a:r>
              <a:rPr lang="en-US" sz="3600" dirty="0">
                <a:solidFill>
                  <a:srgbClr val="FF0000"/>
                </a:solidFill>
              </a:rPr>
              <a:t>Solution = Solute + Solvent</a:t>
            </a:r>
          </a:p>
          <a:p>
            <a:pPr marL="0" indent="0">
              <a:buNone/>
            </a:pPr>
            <a:r>
              <a:rPr lang="en-US" sz="3600" dirty="0">
                <a:solidFill>
                  <a:srgbClr val="FF0000"/>
                </a:solidFill>
                <a:hlinkClick r:id="rId7" action="ppaction://hlinkfile"/>
              </a:rPr>
              <a:t>Solute Solvent vedio.mp4</a:t>
            </a:r>
            <a:endParaRPr lang="en-US" sz="3600" dirty="0">
              <a:solidFill>
                <a:srgbClr val="FF0000"/>
              </a:solidFill>
            </a:endParaRPr>
          </a:p>
          <a:p>
            <a:r>
              <a:rPr lang="en-US" sz="2800" b="1" dirty="0">
                <a:latin typeface="Arial" panose="020B0604020202020204" pitchFamily="34" charset="0"/>
                <a:cs typeface="Arial" panose="020B0604020202020204" pitchFamily="34" charset="0"/>
              </a:rPr>
              <a:t>Solvent- It is the liquid in which solute dissolves. Ex- Water is a universal solvent</a:t>
            </a:r>
            <a:r>
              <a:rPr lang="en-US" dirty="0"/>
              <a:t>.</a:t>
            </a:r>
          </a:p>
          <a:p>
            <a:r>
              <a:rPr lang="en-US" sz="2800" b="1" dirty="0">
                <a:latin typeface="Arial" panose="020B0604020202020204" pitchFamily="34" charset="0"/>
                <a:cs typeface="Arial" panose="020B0604020202020204" pitchFamily="34" charset="0"/>
              </a:rPr>
              <a:t>Solute- It is a soluble solid that dissolves in the solvent. Ex- salt or sugar</a:t>
            </a:r>
          </a:p>
          <a:p>
            <a:r>
              <a:rPr lang="en-IN" dirty="0"/>
              <a:t>Solution can be Saturated Solution and Unsaturated solution. Let us discuss what are they? </a:t>
            </a:r>
          </a:p>
        </p:txBody>
      </p:sp>
    </p:spTree>
    <p:extLst>
      <p:ext uri="{BB962C8B-B14F-4D97-AF65-F5344CB8AC3E}">
        <p14:creationId xmlns:p14="http://schemas.microsoft.com/office/powerpoint/2010/main" val="2732762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DB89BB6C-4A98-45C3-AAAC-8FF392AA23FA}"/>
              </a:ext>
            </a:extLst>
          </p:cNvPr>
          <p:cNvGraphicFramePr/>
          <p:nvPr>
            <p:extLst>
              <p:ext uri="{D42A27DB-BD31-4B8C-83A1-F6EECF244321}">
                <p14:modId xmlns:p14="http://schemas.microsoft.com/office/powerpoint/2010/main" val="875427837"/>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a:extLst>
              <a:ext uri="{FF2B5EF4-FFF2-40B4-BE49-F238E27FC236}">
                <a16:creationId xmlns:a16="http://schemas.microsoft.com/office/drawing/2014/main" id="{D608BFCC-9E9C-4B2C-BB9D-34CF2AA1298D}"/>
              </a:ext>
            </a:extLst>
          </p:cNvPr>
          <p:cNvGraphicFramePr>
            <a:graphicFrameLocks noGrp="1"/>
          </p:cNvGraphicFramePr>
          <p:nvPr>
            <p:ph idx="1"/>
            <p:extLst>
              <p:ext uri="{D42A27DB-BD31-4B8C-83A1-F6EECF244321}">
                <p14:modId xmlns:p14="http://schemas.microsoft.com/office/powerpoint/2010/main" val="258618731"/>
              </p:ext>
            </p:extLst>
          </p:nvPr>
        </p:nvGraphicFramePr>
        <p:xfrm>
          <a:off x="457200" y="1219200"/>
          <a:ext cx="8229600" cy="5486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91650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Content Placeholder 2"/>
          <p:cNvSpPr>
            <a:spLocks noGrp="1"/>
          </p:cNvSpPr>
          <p:nvPr>
            <p:ph idx="1"/>
          </p:nvPr>
        </p:nvSpPr>
        <p:spPr>
          <a:solidFill>
            <a:schemeClr val="accent6">
              <a:lumMod val="75000"/>
            </a:schemeClr>
          </a:solidFill>
        </p:spPr>
        <p:txBody>
          <a:bodyPr>
            <a:normAutofit fontScale="92500" lnSpcReduction="20000"/>
          </a:bodyPr>
          <a:lstStyle/>
          <a:p>
            <a:endParaRPr lang="en-US" dirty="0"/>
          </a:p>
          <a:p>
            <a:endParaRPr lang="en-US" dirty="0"/>
          </a:p>
          <a:p>
            <a:endParaRPr lang="en-US" dirty="0"/>
          </a:p>
          <a:p>
            <a:pPr lvl="7"/>
            <a:r>
              <a:rPr lang="en-US" sz="5400" dirty="0">
                <a:latin typeface="Arial Black" pitchFamily="34" charset="0"/>
              </a:rPr>
              <a:t>THANK YOU</a:t>
            </a:r>
          </a:p>
          <a:p>
            <a:endParaRPr lang="en-US" dirty="0"/>
          </a:p>
          <a:p>
            <a:endParaRPr lang="en-US" dirty="0"/>
          </a:p>
          <a:p>
            <a:endParaRPr lang="en-US" dirty="0"/>
          </a:p>
          <a:p>
            <a:endParaRPr lang="en-US" dirty="0"/>
          </a:p>
          <a:p>
            <a:r>
              <a:rPr lang="en-US" dirty="0"/>
              <a:t>BY: NK SINHA</a:t>
            </a:r>
          </a:p>
        </p:txBody>
      </p:sp>
      <p:sp>
        <p:nvSpPr>
          <p:cNvPr id="2" name="Title 1"/>
          <p:cNvSpPr>
            <a:spLocks noGrp="1"/>
          </p:cNvSpPr>
          <p:nvPr>
            <p:ph type="title"/>
          </p:nvPr>
        </p:nvSpPr>
        <p:spPr/>
        <p:txBody>
          <a:bodyPr/>
          <a:lstStyle/>
          <a:p>
            <a:pPr>
              <a:defRPr/>
            </a:pPr>
            <a:r>
              <a:t>		Any Questions</a:t>
            </a:r>
            <a:r>
              <a:rPr lang="en-US" dirty="0"/>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lstStyle/>
          <a:p>
            <a:r>
              <a:rPr lang="en-US" spc="-20" dirty="0">
                <a:latin typeface="Agency FB" pitchFamily="34" charset="0"/>
              </a:rPr>
              <a:t>NEED FOR SEPARATION OF SUBSTANCES</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457200" y="1600200"/>
            <a:ext cx="8229600" cy="4800599"/>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lstStyle/>
          <a:p>
            <a:r>
              <a:rPr lang="en-US" spc="-20" dirty="0">
                <a:latin typeface="Agency FB" pitchFamily="34" charset="0"/>
              </a:rPr>
              <a:t>NEED FOR SEPARATION OF SUBSTANCES</a:t>
            </a:r>
            <a:endParaRPr lang="en-US" dirty="0"/>
          </a:p>
        </p:txBody>
      </p:sp>
      <p:sp>
        <p:nvSpPr>
          <p:cNvPr id="4" name="Content Placeholder 3"/>
          <p:cNvSpPr>
            <a:spLocks noGrp="1"/>
          </p:cNvSpPr>
          <p:nvPr>
            <p:ph idx="1"/>
          </p:nvPr>
        </p:nvSpPr>
        <p:spPr>
          <a:xfrm>
            <a:off x="457200" y="1447800"/>
            <a:ext cx="8229600" cy="4953000"/>
          </a:xfrm>
          <a:solidFill>
            <a:schemeClr val="accent2">
              <a:lumMod val="20000"/>
              <a:lumOff val="80000"/>
            </a:schemeClr>
          </a:solidFill>
        </p:spPr>
        <p:txBody>
          <a:bodyPr/>
          <a:lstStyle/>
          <a:p>
            <a:pPr>
              <a:buNone/>
            </a:pPr>
            <a:r>
              <a:rPr lang="en-US" dirty="0"/>
              <a:t>The reasons for separation of substances….</a:t>
            </a:r>
          </a:p>
          <a:p>
            <a:pPr>
              <a:buNone/>
            </a:pPr>
            <a:r>
              <a:rPr lang="en-US" b="1" dirty="0">
                <a:solidFill>
                  <a:srgbClr val="FF0000"/>
                </a:solidFill>
              </a:rPr>
              <a:t>   1. To Separate two different but useful components  from the mixture</a:t>
            </a:r>
          </a:p>
          <a:p>
            <a:pPr>
              <a:buNone/>
            </a:pPr>
            <a:r>
              <a:rPr lang="en-US" b="1" dirty="0">
                <a:solidFill>
                  <a:srgbClr val="FF0000"/>
                </a:solidFill>
              </a:rPr>
              <a:t>   2. To Remove non useful components from the mixture</a:t>
            </a:r>
          </a:p>
          <a:p>
            <a:pPr>
              <a:buNone/>
            </a:pPr>
            <a:r>
              <a:rPr lang="en-US" b="1" dirty="0">
                <a:solidFill>
                  <a:srgbClr val="FF0000"/>
                </a:solidFill>
              </a:rPr>
              <a:t>   3. To remove impurities or harmful substances from the mixture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lstStyle/>
          <a:p>
            <a:r>
              <a:rPr lang="en-US" spc="-20" dirty="0">
                <a:latin typeface="Agency FB" pitchFamily="34" charset="0"/>
              </a:rPr>
              <a:t>NEED FOR SEPARATION OF SUBSTANCES</a:t>
            </a:r>
            <a:endParaRPr lang="en-US" dirty="0"/>
          </a:p>
        </p:txBody>
      </p:sp>
      <p:sp>
        <p:nvSpPr>
          <p:cNvPr id="4" name="Content Placeholder 3"/>
          <p:cNvSpPr>
            <a:spLocks noGrp="1"/>
          </p:cNvSpPr>
          <p:nvPr>
            <p:ph idx="1"/>
          </p:nvPr>
        </p:nvSpPr>
        <p:spPr>
          <a:xfrm>
            <a:off x="457200" y="1447800"/>
            <a:ext cx="8229600" cy="5105400"/>
          </a:xfrm>
          <a:solidFill>
            <a:srgbClr val="FFFF00"/>
          </a:solidFill>
        </p:spPr>
        <p:txBody>
          <a:bodyPr>
            <a:normAutofit fontScale="92500" lnSpcReduction="10000"/>
          </a:bodyPr>
          <a:lstStyle/>
          <a:p>
            <a:r>
              <a:rPr lang="en-US" b="1" dirty="0">
                <a:solidFill>
                  <a:srgbClr val="FF0000"/>
                </a:solidFill>
              </a:rPr>
              <a:t>The substances to be separated may be particles of different sizes or materials</a:t>
            </a:r>
            <a:r>
              <a:rPr lang="en-US" b="1" dirty="0"/>
              <a:t>. </a:t>
            </a:r>
            <a:r>
              <a:rPr lang="en-US" b="1" dirty="0">
                <a:solidFill>
                  <a:srgbClr val="002060"/>
                </a:solidFill>
              </a:rPr>
              <a:t>These may be solids, liquids or even gases. </a:t>
            </a:r>
          </a:p>
          <a:p>
            <a:r>
              <a:rPr lang="en-US" b="1" dirty="0">
                <a:solidFill>
                  <a:schemeClr val="accent6">
                    <a:lumMod val="50000"/>
                  </a:schemeClr>
                </a:solidFill>
              </a:rPr>
              <a:t>So, how do we separate substances mixed together if they have so many different properties???</a:t>
            </a:r>
          </a:p>
          <a:p>
            <a:r>
              <a:rPr lang="en-US" b="1" dirty="0">
                <a:solidFill>
                  <a:schemeClr val="accent6">
                    <a:lumMod val="50000"/>
                  </a:schemeClr>
                </a:solidFill>
              </a:rPr>
              <a:t>We use different methods of separation and </a:t>
            </a:r>
            <a:r>
              <a:rPr lang="en-US" b="1" dirty="0" err="1">
                <a:solidFill>
                  <a:schemeClr val="accent6">
                    <a:lumMod val="50000"/>
                  </a:schemeClr>
                </a:solidFill>
              </a:rPr>
              <a:t>utilise</a:t>
            </a:r>
            <a:r>
              <a:rPr lang="en-US" b="1" dirty="0">
                <a:solidFill>
                  <a:schemeClr val="accent6">
                    <a:lumMod val="50000"/>
                  </a:schemeClr>
                </a:solidFill>
              </a:rPr>
              <a:t> the point of difference between the components of mixture.</a:t>
            </a:r>
          </a:p>
          <a:p>
            <a:r>
              <a:rPr lang="en-US" b="1" dirty="0">
                <a:solidFill>
                  <a:schemeClr val="accent6">
                    <a:lumMod val="50000"/>
                  </a:schemeClr>
                </a:solidFill>
              </a:rPr>
              <a:t>Mixture= Component 1+ Component 2</a:t>
            </a:r>
            <a:r>
              <a:rPr lang="en-US" b="1">
                <a:solidFill>
                  <a:schemeClr val="accent6">
                    <a:lumMod val="50000"/>
                  </a:schemeClr>
                </a:solidFill>
              </a:rPr>
              <a:t>+ 						Component 3 +………</a:t>
            </a:r>
            <a:endParaRPr lang="en-US" b="1" dirty="0">
              <a:solidFill>
                <a:schemeClr val="accent6">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a:solidFill>
            <a:schemeClr val="accent2">
              <a:lumMod val="60000"/>
              <a:lumOff val="40000"/>
            </a:schemeClr>
          </a:solidFill>
        </p:spPr>
        <p:txBody>
          <a:bodyPr/>
          <a:lstStyle/>
          <a:p>
            <a:r>
              <a:rPr lang="en-US" dirty="0"/>
              <a:t>METHODS OF SEPARATION </a:t>
            </a:r>
          </a:p>
        </p:txBody>
      </p:sp>
      <p:sp>
        <p:nvSpPr>
          <p:cNvPr id="3" name="Content Placeholder 2"/>
          <p:cNvSpPr>
            <a:spLocks noGrp="1"/>
          </p:cNvSpPr>
          <p:nvPr>
            <p:ph idx="1"/>
          </p:nvPr>
        </p:nvSpPr>
        <p:spPr>
          <a:xfrm>
            <a:off x="304800" y="1447800"/>
            <a:ext cx="8534400" cy="4678363"/>
          </a:xfrm>
          <a:solidFill>
            <a:srgbClr val="92D050"/>
          </a:solidFill>
        </p:spPr>
        <p:txBody>
          <a:bodyPr/>
          <a:lstStyle/>
          <a:p>
            <a:r>
              <a:rPr lang="en-US" dirty="0"/>
              <a:t>Different Methods of Separation that we use and will discuss:-</a:t>
            </a:r>
          </a:p>
          <a:p>
            <a:r>
              <a:rPr lang="en-US" dirty="0">
                <a:solidFill>
                  <a:srgbClr val="FF0000"/>
                </a:solidFill>
              </a:rPr>
              <a:t>HAND PICKING</a:t>
            </a:r>
          </a:p>
          <a:p>
            <a:r>
              <a:rPr lang="en-US" dirty="0">
                <a:solidFill>
                  <a:srgbClr val="FF0000"/>
                </a:solidFill>
              </a:rPr>
              <a:t>THRESHING</a:t>
            </a:r>
          </a:p>
          <a:p>
            <a:r>
              <a:rPr lang="en-US" dirty="0">
                <a:solidFill>
                  <a:srgbClr val="FF0000"/>
                </a:solidFill>
              </a:rPr>
              <a:t>WINNOWING</a:t>
            </a:r>
          </a:p>
          <a:p>
            <a:r>
              <a:rPr lang="en-US" dirty="0">
                <a:solidFill>
                  <a:srgbClr val="FF0000"/>
                </a:solidFill>
              </a:rPr>
              <a:t>SIEVING</a:t>
            </a:r>
          </a:p>
          <a:p>
            <a:r>
              <a:rPr lang="en-US" dirty="0">
                <a:solidFill>
                  <a:srgbClr val="FF0000"/>
                </a:solidFill>
              </a:rPr>
              <a:t>EVAPORATION</a:t>
            </a:r>
          </a:p>
          <a:p>
            <a:r>
              <a:rPr lang="en-US" dirty="0">
                <a:solidFill>
                  <a:srgbClr val="FF0000"/>
                </a:solidFill>
              </a:rPr>
              <a:t>SEDIMENTATION/ DECANTATION/ FILTRATION</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457200" y="1371600"/>
            <a:ext cx="8229600" cy="5257800"/>
          </a:xfrm>
          <a:solidFill>
            <a:srgbClr val="92D050"/>
          </a:solidFill>
        </p:spPr>
        <p:txBody>
          <a:bodyPr/>
          <a:lstStyle/>
          <a:p>
            <a:r>
              <a:rPr lang="en-US" b="1" dirty="0">
                <a:cs typeface="Calibri"/>
              </a:rPr>
              <a:t>Handpicking: </a:t>
            </a:r>
            <a:r>
              <a:rPr lang="en-US" sz="2400" dirty="0">
                <a:solidFill>
                  <a:srgbClr val="FF0000"/>
                </a:solidFill>
                <a:cs typeface="Calibri"/>
              </a:rPr>
              <a:t>It is the </a:t>
            </a:r>
            <a:r>
              <a:rPr lang="en-US" sz="2400" spc="-10" dirty="0">
                <a:solidFill>
                  <a:srgbClr val="FF0000"/>
                </a:solidFill>
                <a:cs typeface="Calibri"/>
              </a:rPr>
              <a:t>simplest </a:t>
            </a:r>
            <a:r>
              <a:rPr lang="en-US" sz="2400" dirty="0">
                <a:solidFill>
                  <a:srgbClr val="FF0000"/>
                </a:solidFill>
                <a:cs typeface="Calibri"/>
              </a:rPr>
              <a:t>method </a:t>
            </a:r>
            <a:r>
              <a:rPr lang="en-US" sz="2400" spc="-5" dirty="0">
                <a:solidFill>
                  <a:srgbClr val="FF0000"/>
                </a:solidFill>
                <a:cs typeface="Calibri"/>
              </a:rPr>
              <a:t>of </a:t>
            </a:r>
            <a:r>
              <a:rPr lang="en-US" sz="2400" spc="-10" dirty="0">
                <a:solidFill>
                  <a:srgbClr val="FF0000"/>
                </a:solidFill>
                <a:cs typeface="Calibri"/>
              </a:rPr>
              <a:t>separation  </a:t>
            </a:r>
            <a:r>
              <a:rPr lang="en-US" sz="2400" spc="-5" dirty="0">
                <a:solidFill>
                  <a:srgbClr val="FF0000"/>
                </a:solidFill>
                <a:cs typeface="Calibri"/>
              </a:rPr>
              <a:t>of </a:t>
            </a:r>
            <a:r>
              <a:rPr lang="en-US" sz="2400" spc="-10" dirty="0">
                <a:solidFill>
                  <a:srgbClr val="FF0000"/>
                </a:solidFill>
                <a:cs typeface="Calibri"/>
              </a:rPr>
              <a:t>substances and commonly used in our homes. </a:t>
            </a:r>
          </a:p>
          <a:p>
            <a:r>
              <a:rPr lang="en-US" sz="2400" spc="-10" dirty="0">
                <a:solidFill>
                  <a:srgbClr val="FF0000"/>
                </a:solidFill>
                <a:cs typeface="Calibri"/>
              </a:rPr>
              <a:t>TWO points to keep in mind :</a:t>
            </a:r>
          </a:p>
          <a:p>
            <a:pPr marL="457200" indent="-457200">
              <a:buAutoNum type="arabicPeriod"/>
            </a:pPr>
            <a:r>
              <a:rPr lang="en-US" sz="2400" spc="-5" dirty="0">
                <a:cs typeface="Calibri"/>
              </a:rPr>
              <a:t>This method </a:t>
            </a:r>
            <a:r>
              <a:rPr lang="en-US" sz="2400" dirty="0">
                <a:cs typeface="Calibri"/>
              </a:rPr>
              <a:t>is </a:t>
            </a:r>
            <a:r>
              <a:rPr lang="en-US" sz="2400" spc="-5" dirty="0">
                <a:cs typeface="Calibri"/>
              </a:rPr>
              <a:t>used only </a:t>
            </a:r>
            <a:r>
              <a:rPr lang="en-US" sz="2400" dirty="0">
                <a:cs typeface="Calibri"/>
              </a:rPr>
              <a:t>when the quantity of impurities or the  </a:t>
            </a:r>
            <a:r>
              <a:rPr lang="en-US" sz="2400" spc="-15" dirty="0">
                <a:cs typeface="Calibri"/>
              </a:rPr>
              <a:t>unwanted </a:t>
            </a:r>
            <a:r>
              <a:rPr lang="en-US" sz="2400" spc="-10" dirty="0">
                <a:cs typeface="Calibri"/>
              </a:rPr>
              <a:t>material in the mixture is small.</a:t>
            </a:r>
            <a:endParaRPr lang="en-US" sz="2400" spc="-30" dirty="0">
              <a:cs typeface="Calibri"/>
            </a:endParaRPr>
          </a:p>
          <a:p>
            <a:pPr marL="457200" indent="-457200">
              <a:buAutoNum type="arabicPeriod"/>
            </a:pPr>
            <a:r>
              <a:rPr lang="en-US" sz="2400" spc="-40" dirty="0">
                <a:cs typeface="Calibri"/>
              </a:rPr>
              <a:t>It is also important  to note that the </a:t>
            </a:r>
            <a:r>
              <a:rPr lang="en-US" sz="2400" spc="-5" dirty="0">
                <a:cs typeface="Calibri"/>
              </a:rPr>
              <a:t>shape, </a:t>
            </a:r>
            <a:r>
              <a:rPr lang="en-US" sz="2400" spc="-20" dirty="0">
                <a:cs typeface="Calibri"/>
              </a:rPr>
              <a:t>size, </a:t>
            </a:r>
            <a:r>
              <a:rPr lang="en-US" sz="2400" spc="-5" dirty="0">
                <a:cs typeface="Calibri"/>
              </a:rPr>
              <a:t>or </a:t>
            </a:r>
            <a:r>
              <a:rPr lang="en-US" sz="2400" spc="-10" dirty="0">
                <a:cs typeface="Calibri"/>
              </a:rPr>
              <a:t>color </a:t>
            </a:r>
            <a:r>
              <a:rPr lang="en-US" sz="2400" spc="-5" dirty="0">
                <a:cs typeface="Calibri"/>
              </a:rPr>
              <a:t>of the </a:t>
            </a:r>
            <a:r>
              <a:rPr lang="en-US" sz="2400" spc="-20" dirty="0">
                <a:cs typeface="Calibri"/>
              </a:rPr>
              <a:t>unwanted </a:t>
            </a:r>
            <a:r>
              <a:rPr lang="en-US" sz="2400" spc="-10" dirty="0">
                <a:cs typeface="Calibri"/>
              </a:rPr>
              <a:t>material </a:t>
            </a:r>
            <a:r>
              <a:rPr lang="en-US" sz="2400" dirty="0">
                <a:cs typeface="Calibri"/>
              </a:rPr>
              <a:t>is  </a:t>
            </a:r>
            <a:r>
              <a:rPr lang="en-US" sz="2400" spc="-25" dirty="0">
                <a:cs typeface="Calibri"/>
              </a:rPr>
              <a:t>different </a:t>
            </a:r>
            <a:r>
              <a:rPr lang="en-US" sz="2400" spc="-15" dirty="0">
                <a:cs typeface="Calibri"/>
              </a:rPr>
              <a:t>from </a:t>
            </a:r>
            <a:r>
              <a:rPr lang="en-US" sz="2400" spc="-5" dirty="0">
                <a:cs typeface="Calibri"/>
              </a:rPr>
              <a:t>that of </a:t>
            </a:r>
            <a:r>
              <a:rPr lang="en-US" sz="2400" dirty="0">
                <a:cs typeface="Calibri"/>
              </a:rPr>
              <a:t>the </a:t>
            </a:r>
            <a:r>
              <a:rPr lang="en-US" sz="2400" spc="-10" dirty="0">
                <a:cs typeface="Calibri"/>
              </a:rPr>
              <a:t>useful materials</a:t>
            </a:r>
            <a:r>
              <a:rPr lang="en-US" sz="2400" spc="-10" dirty="0">
                <a:solidFill>
                  <a:srgbClr val="FF0000"/>
                </a:solidFill>
                <a:cs typeface="Calibri"/>
              </a:rPr>
              <a:t>. </a:t>
            </a:r>
          </a:p>
          <a:p>
            <a:pPr marL="457200" indent="-457200">
              <a:buNone/>
            </a:pPr>
            <a:r>
              <a:rPr lang="en-US" sz="2400" spc="-20" dirty="0">
                <a:solidFill>
                  <a:srgbClr val="FF0000"/>
                </a:solidFill>
                <a:cs typeface="Calibri"/>
              </a:rPr>
              <a:t>For  </a:t>
            </a:r>
            <a:r>
              <a:rPr lang="en-US" sz="2400" spc="-15" dirty="0">
                <a:solidFill>
                  <a:srgbClr val="FF0000"/>
                </a:solidFill>
                <a:cs typeface="Calibri"/>
              </a:rPr>
              <a:t>example:- a) </a:t>
            </a:r>
            <a:r>
              <a:rPr lang="en-US" sz="2400" spc="-5" dirty="0">
                <a:solidFill>
                  <a:srgbClr val="FF0000"/>
                </a:solidFill>
                <a:cs typeface="Calibri"/>
              </a:rPr>
              <a:t>Pebbles, </a:t>
            </a:r>
            <a:r>
              <a:rPr lang="en-US" sz="2400" spc="-30" dirty="0">
                <a:solidFill>
                  <a:srgbClr val="FF0000"/>
                </a:solidFill>
                <a:cs typeface="Calibri"/>
              </a:rPr>
              <a:t>broken </a:t>
            </a:r>
            <a:r>
              <a:rPr lang="en-US" sz="2400" spc="-10" dirty="0">
                <a:solidFill>
                  <a:srgbClr val="FF0000"/>
                </a:solidFill>
                <a:cs typeface="Calibri"/>
              </a:rPr>
              <a:t>grains </a:t>
            </a:r>
            <a:r>
              <a:rPr lang="en-US" sz="2400" dirty="0">
                <a:solidFill>
                  <a:srgbClr val="FF0000"/>
                </a:solidFill>
                <a:cs typeface="Calibri"/>
              </a:rPr>
              <a:t>and insects </a:t>
            </a:r>
            <a:r>
              <a:rPr lang="en-US" sz="2400" spc="-10" dirty="0">
                <a:solidFill>
                  <a:srgbClr val="FF0000"/>
                </a:solidFill>
                <a:cs typeface="Calibri"/>
              </a:rPr>
              <a:t>are  </a:t>
            </a:r>
            <a:r>
              <a:rPr lang="en-US" sz="2400" spc="-20" dirty="0">
                <a:solidFill>
                  <a:srgbClr val="FF0000"/>
                </a:solidFill>
                <a:cs typeface="Calibri"/>
              </a:rPr>
              <a:t>separated from </a:t>
            </a:r>
            <a:r>
              <a:rPr lang="en-US" sz="2400" spc="-5" dirty="0">
                <a:solidFill>
                  <a:srgbClr val="FF0000"/>
                </a:solidFill>
                <a:cs typeface="Calibri"/>
              </a:rPr>
              <a:t>rice, wheat </a:t>
            </a:r>
            <a:r>
              <a:rPr lang="en-US" sz="2400" dirty="0">
                <a:solidFill>
                  <a:srgbClr val="FF0000"/>
                </a:solidFill>
                <a:cs typeface="Calibri"/>
              </a:rPr>
              <a:t>and </a:t>
            </a:r>
            <a:r>
              <a:rPr lang="en-US" sz="2400" spc="-5" dirty="0">
                <a:solidFill>
                  <a:srgbClr val="FF0000"/>
                </a:solidFill>
                <a:cs typeface="Calibri"/>
              </a:rPr>
              <a:t>pulses </a:t>
            </a:r>
            <a:r>
              <a:rPr lang="en-US" sz="2400" spc="-10" dirty="0">
                <a:solidFill>
                  <a:srgbClr val="FF0000"/>
                </a:solidFill>
                <a:cs typeface="Calibri"/>
              </a:rPr>
              <a:t>by  </a:t>
            </a:r>
            <a:r>
              <a:rPr lang="en-US" sz="2400" spc="-5" dirty="0">
                <a:solidFill>
                  <a:srgbClr val="FF0000"/>
                </a:solidFill>
                <a:cs typeface="Calibri"/>
              </a:rPr>
              <a:t>handpicking</a:t>
            </a:r>
            <a:endParaRPr lang="en-US" dirty="0">
              <a:solidFill>
                <a:srgbClr val="FF0000"/>
              </a:solidFill>
              <a:cs typeface="Calibri"/>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p:cNvSpPr>
            <a:spLocks noGrp="1"/>
          </p:cNvSpPr>
          <p:nvPr>
            <p:ph type="body" idx="1"/>
          </p:nvPr>
        </p:nvSpPr>
        <p:spPr>
          <a:solidFill>
            <a:srgbClr val="92D050"/>
          </a:solidFill>
        </p:spPr>
        <p:txBody>
          <a:bodyPr/>
          <a:lstStyle/>
          <a:p>
            <a:r>
              <a:rPr lang="en-US" dirty="0"/>
              <a:t>Hand Picking</a:t>
            </a:r>
          </a:p>
        </p:txBody>
      </p:sp>
      <p:sp>
        <p:nvSpPr>
          <p:cNvPr id="7" name="Text Placeholder 6"/>
          <p:cNvSpPr>
            <a:spLocks noGrp="1"/>
          </p:cNvSpPr>
          <p:nvPr>
            <p:ph type="body" sz="quarter" idx="3"/>
          </p:nvPr>
        </p:nvSpPr>
        <p:spPr>
          <a:solidFill>
            <a:srgbClr val="92D050"/>
          </a:solidFill>
        </p:spPr>
        <p:txBody>
          <a:bodyPr/>
          <a:lstStyle/>
          <a:p>
            <a:r>
              <a:rPr lang="en-US" dirty="0"/>
              <a:t>Hand Picking</a:t>
            </a:r>
          </a:p>
        </p:txBody>
      </p:sp>
      <p:sp>
        <p:nvSpPr>
          <p:cNvPr id="9" name="object 5"/>
          <p:cNvSpPr>
            <a:spLocks noGrp="1"/>
          </p:cNvSpPr>
          <p:nvPr>
            <p:ph sz="half" idx="2"/>
          </p:nvPr>
        </p:nvSpPr>
        <p:spPr>
          <a:prstGeom prst="rect">
            <a:avLst/>
          </a:prstGeom>
          <a:blipFill>
            <a:blip r:embed="rId7" cstate="print"/>
            <a:stretch>
              <a:fillRect/>
            </a:stretch>
          </a:blipFill>
        </p:spPr>
        <p:txBody>
          <a:bodyPr wrap="square" lIns="0" tIns="0" rIns="0" bIns="0" rtlCol="0"/>
          <a:lstStyle/>
          <a:p>
            <a:endParaRPr lang="en-US" dirty="0"/>
          </a:p>
        </p:txBody>
      </p:sp>
      <p:sp>
        <p:nvSpPr>
          <p:cNvPr id="10" name="object 6"/>
          <p:cNvSpPr>
            <a:spLocks noGrp="1"/>
          </p:cNvSpPr>
          <p:nvPr>
            <p:ph sz="quarter" idx="4"/>
          </p:nvPr>
        </p:nvSpPr>
        <p:spPr>
          <a:prstGeom prst="rect">
            <a:avLst/>
          </a:prstGeom>
          <a:blipFill>
            <a:blip r:embed="rId8" cstate="print"/>
            <a:stretch>
              <a:fillRect/>
            </a:stretch>
          </a:blipFill>
        </p:spPr>
        <p:txBody>
          <a:bodyPr wrap="square" lIns="0" tIns="0" rIns="0" bIns="0" rtlCol="0"/>
          <a:lstStyle/>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1959</Words>
  <Application>Microsoft Office PowerPoint</Application>
  <PresentationFormat>On-screen Show (4:3)</PresentationFormat>
  <Paragraphs>116</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Agency FB</vt:lpstr>
      <vt:lpstr>Arial</vt:lpstr>
      <vt:lpstr>Arial Black</vt:lpstr>
      <vt:lpstr>Calibri</vt:lpstr>
      <vt:lpstr>Open Sans</vt:lpstr>
      <vt:lpstr>Office Theme</vt:lpstr>
      <vt:lpstr>SEPARATION OF SUBSTANCES SCIENCE  CLASS 6</vt:lpstr>
      <vt:lpstr>SEPARATION OF SUBSTANCES</vt:lpstr>
      <vt:lpstr> SEPARATION OF SUBSTANCES</vt:lpstr>
      <vt:lpstr>NEED FOR SEPARATION OF SUBSTANCES</vt:lpstr>
      <vt:lpstr>NEED FOR SEPARATION OF SUBSTANCES</vt:lpstr>
      <vt:lpstr>NEED FOR SEPARATION OF SUBSTANCES</vt:lpstr>
      <vt:lpstr>METHODS OF SEPARATION </vt:lpstr>
      <vt:lpstr>PowerPoint Presentation</vt:lpstr>
      <vt:lpstr>PowerPoint Presentation</vt:lpstr>
      <vt:lpstr>PowerPoint Presentation</vt:lpstr>
      <vt:lpstr>PowerPoint Presentation</vt:lpstr>
      <vt:lpstr>PowerPoint Presentation</vt:lpstr>
      <vt:lpstr>PowerPoint Presentation</vt:lpstr>
      <vt:lpstr>CONCEPT BEHIND WINNOWING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SEPARATION OF SUBSTANCES SCIENCE  CLASS 6</dc:title>
  <dc:creator>N K Sinha</dc:creator>
  <cp:lastModifiedBy>N.K SINHA</cp:lastModifiedBy>
  <cp:revision>44</cp:revision>
  <dcterms:created xsi:type="dcterms:W3CDTF">2006-08-16T00:00:00Z</dcterms:created>
  <dcterms:modified xsi:type="dcterms:W3CDTF">2020-10-07T07:27:38Z</dcterms:modified>
</cp:coreProperties>
</file>